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75" r:id="rId1"/>
  </p:sldMasterIdLst>
  <p:notesMasterIdLst>
    <p:notesMasterId r:id="rId39"/>
  </p:notesMasterIdLst>
  <p:sldIdLst>
    <p:sldId id="306" r:id="rId2"/>
    <p:sldId id="341" r:id="rId3"/>
    <p:sldId id="307" r:id="rId4"/>
    <p:sldId id="308" r:id="rId5"/>
    <p:sldId id="309" r:id="rId6"/>
    <p:sldId id="310" r:id="rId7"/>
    <p:sldId id="311" r:id="rId8"/>
    <p:sldId id="312" r:id="rId9"/>
    <p:sldId id="342" r:id="rId10"/>
    <p:sldId id="313" r:id="rId11"/>
    <p:sldId id="327" r:id="rId12"/>
    <p:sldId id="328" r:id="rId13"/>
    <p:sldId id="314" r:id="rId14"/>
    <p:sldId id="336" r:id="rId15"/>
    <p:sldId id="315" r:id="rId16"/>
    <p:sldId id="316" r:id="rId17"/>
    <p:sldId id="317" r:id="rId18"/>
    <p:sldId id="318" r:id="rId19"/>
    <p:sldId id="338" r:id="rId20"/>
    <p:sldId id="319" r:id="rId21"/>
    <p:sldId id="329" r:id="rId22"/>
    <p:sldId id="337" r:id="rId23"/>
    <p:sldId id="320" r:id="rId24"/>
    <p:sldId id="321" r:id="rId25"/>
    <p:sldId id="323" r:id="rId26"/>
    <p:sldId id="322" r:id="rId27"/>
    <p:sldId id="324" r:id="rId28"/>
    <p:sldId id="330" r:id="rId29"/>
    <p:sldId id="325" r:id="rId30"/>
    <p:sldId id="331" r:id="rId31"/>
    <p:sldId id="332" r:id="rId32"/>
    <p:sldId id="335" r:id="rId33"/>
    <p:sldId id="334" r:id="rId34"/>
    <p:sldId id="326" r:id="rId35"/>
    <p:sldId id="333" r:id="rId36"/>
    <p:sldId id="339" r:id="rId37"/>
    <p:sldId id="340"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Gill Sans MT" panose="020B0502020104020203" pitchFamily="34" charset="0"/>
      <p:regular r:id="rId48"/>
      <p:bold r:id="rId49"/>
      <p:italic r:id="rId50"/>
      <p:boldItalic r:id="rId51"/>
    </p:embeddedFont>
    <p:embeddedFont>
      <p:font typeface="Ink Free" panose="03080402000500000000" pitchFamily="66" charset="0"/>
      <p:regular r:id="rId52"/>
    </p:embeddedFont>
    <p:embeddedFont>
      <p:font typeface="Calibri Light" panose="020F0302020204030204" pitchFamily="34" charset="0"/>
      <p:regular r:id="rId53"/>
      <p:italic r:id="rId54"/>
    </p:embeddedFont>
    <p:embeddedFont>
      <p:font typeface="Cairo" panose="020B0604020202020204" charset="-78"/>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9F8BAC-BBD9-4A01-805F-980DB521624B}">
  <a:tblStyle styleId="{B59F8BAC-BBD9-4A01-805F-980DB521624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94" autoAdjust="0"/>
  </p:normalViewPr>
  <p:slideViewPr>
    <p:cSldViewPr snapToGrid="0">
      <p:cViewPr varScale="1">
        <p:scale>
          <a:sx n="118" d="100"/>
          <a:sy n="118" d="100"/>
        </p:scale>
        <p:origin x="442"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687720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F81C2C-E1CB-4B2B-B3B1-25523523BAB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2437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F81C2C-E1CB-4B2B-B3B1-25523523BAB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93687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F81C2C-E1CB-4B2B-B3B1-25523523BAB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586235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B45001-9647-4960-8A81-6938F8173FA0}"/>
              </a:ext>
            </a:extLst>
          </p:cNvPr>
          <p:cNvSpPr>
            <a:spLocks noGrp="1"/>
          </p:cNvSpPr>
          <p:nvPr>
            <p:ph type="title"/>
          </p:nvPr>
        </p:nvSpPr>
        <p:spPr/>
        <p:txBody>
          <a:bodyPr/>
          <a:lstStyle>
            <a:lvl1pPr>
              <a:defRPr>
                <a:latin typeface="Cairo" panose="00000500000000000000" pitchFamily="2" charset="-78"/>
                <a:cs typeface="Cairo" panose="00000500000000000000" pitchFamily="2" charset="-78"/>
              </a:defRPr>
            </a:lvl1pPr>
          </a:lstStyle>
          <a:p>
            <a:r>
              <a:rPr lang="en-US" dirty="0"/>
              <a:t>Click to edit Master title style</a:t>
            </a:r>
            <a:endParaRPr lang="en-GB" dirty="0"/>
          </a:p>
        </p:txBody>
      </p:sp>
      <p:sp>
        <p:nvSpPr>
          <p:cNvPr id="3" name="Slide Number Placeholder 2">
            <a:extLst>
              <a:ext uri="{FF2B5EF4-FFF2-40B4-BE49-F238E27FC236}">
                <a16:creationId xmlns="" xmlns:a16="http://schemas.microsoft.com/office/drawing/2014/main" id="{45C2BE16-8B18-4C1F-AB60-46751FB4A690}"/>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 name="Google Shape;52;p9">
            <a:extLst>
              <a:ext uri="{FF2B5EF4-FFF2-40B4-BE49-F238E27FC236}">
                <a16:creationId xmlns="" xmlns:a16="http://schemas.microsoft.com/office/drawing/2014/main" id="{5859BB68-D615-4EC0-BF61-23EDB21CBBE1}"/>
              </a:ext>
            </a:extLst>
          </p:cNvPr>
          <p:cNvSpPr txBox="1">
            <a:spLocks noGrp="1"/>
          </p:cNvSpPr>
          <p:nvPr>
            <p:ph type="body" idx="1"/>
          </p:nvPr>
        </p:nvSpPr>
        <p:spPr>
          <a:xfrm>
            <a:off x="628650" y="1351406"/>
            <a:ext cx="7886700" cy="3424525"/>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atin typeface="Cairo" panose="00000500000000000000" pitchFamily="2" charset="-78"/>
                <a:cs typeface="Cairo" panose="00000500000000000000" pitchFamily="2" charset="-78"/>
              </a:defRPr>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dirty="0"/>
          </a:p>
        </p:txBody>
      </p:sp>
    </p:spTree>
    <p:extLst>
      <p:ext uri="{BB962C8B-B14F-4D97-AF65-F5344CB8AC3E}">
        <p14:creationId xmlns:p14="http://schemas.microsoft.com/office/powerpoint/2010/main" val="6959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F81C2C-E1CB-4B2B-B3B1-25523523BAB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1311807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F81C2C-E1CB-4B2B-B3B1-25523523BAB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785685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F81C2C-E1CB-4B2B-B3B1-25523523BABD}"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77805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F81C2C-E1CB-4B2B-B3B1-25523523BABD}" type="datetimeFigureOut">
              <a:rPr lang="en-US" smtClean="0"/>
              <a:t>10/5/2021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9864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F81C2C-E1CB-4B2B-B3B1-25523523BABD}" type="datetimeFigureOut">
              <a:rPr lang="en-US" smtClean="0"/>
              <a:t>10/5/2021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3870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81C2C-E1CB-4B2B-B3B1-25523523BABD}" type="datetimeFigureOut">
              <a:rPr lang="en-US" smtClean="0"/>
              <a:t>10/5/2021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0923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F81C2C-E1CB-4B2B-B3B1-25523523BABD}"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5806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F81C2C-E1CB-4B2B-B3B1-25523523BABD}"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75470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6F81C2C-E1CB-4B2B-B3B1-25523523BABD}" type="datetimeFigureOut">
              <a:rPr lang="en-US" smtClean="0"/>
              <a:t>10/5/2021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264568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kaggle.com/lava18/google-play-store-apps"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Logo, company name&#10;&#10;Description automatically generated">
            <a:extLst>
              <a:ext uri="{FF2B5EF4-FFF2-40B4-BE49-F238E27FC236}">
                <a16:creationId xmlns="" xmlns:a16="http://schemas.microsoft.com/office/drawing/2014/main" id="{6217B0C0-CEE4-4B8C-B971-1CF401D3FDF7}"/>
              </a:ext>
            </a:extLst>
          </p:cNvPr>
          <p:cNvPicPr>
            <a:picLocks noChangeAspect="1"/>
          </p:cNvPicPr>
          <p:nvPr/>
        </p:nvPicPr>
        <p:blipFill>
          <a:blip r:embed="rId2"/>
          <a:stretch>
            <a:fillRect/>
          </a:stretch>
        </p:blipFill>
        <p:spPr>
          <a:xfrm>
            <a:off x="2185481" y="204346"/>
            <a:ext cx="4370961" cy="2279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ounded Rectangle 6"/>
          <p:cNvSpPr/>
          <p:nvPr/>
        </p:nvSpPr>
        <p:spPr>
          <a:xfrm>
            <a:off x="2185481" y="2887579"/>
            <a:ext cx="4370961" cy="62411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bg1"/>
                </a:solidFill>
              </a:rPr>
              <a:t>Google Play Store Apps</a:t>
            </a:r>
            <a:endParaRPr lang="en-US" sz="2400" dirty="0">
              <a:solidFill>
                <a:schemeClr val="bg1"/>
              </a:solidFill>
            </a:endParaRPr>
          </a:p>
        </p:txBody>
      </p:sp>
      <p:sp>
        <p:nvSpPr>
          <p:cNvPr id="8" name="Rectangle 7"/>
          <p:cNvSpPr/>
          <p:nvPr/>
        </p:nvSpPr>
        <p:spPr>
          <a:xfrm>
            <a:off x="2185482" y="3839183"/>
            <a:ext cx="4513634" cy="12335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smtClean="0">
                <a:solidFill>
                  <a:srgbClr val="FF0000"/>
                </a:solidFill>
                <a:latin typeface="Georgia" panose="02040502050405020303" pitchFamily="18" charset="0"/>
              </a:rPr>
              <a:t>Prepared </a:t>
            </a:r>
            <a:r>
              <a:rPr lang="en-US" sz="2800" dirty="0">
                <a:solidFill>
                  <a:srgbClr val="FF0000"/>
                </a:solidFill>
                <a:latin typeface="Georgia" panose="02040502050405020303" pitchFamily="18" charset="0"/>
              </a:rPr>
              <a:t>B</a:t>
            </a:r>
            <a:r>
              <a:rPr lang="en-US" sz="2800" dirty="0" smtClean="0">
                <a:solidFill>
                  <a:srgbClr val="FF0000"/>
                </a:solidFill>
                <a:latin typeface="Georgia" panose="02040502050405020303" pitchFamily="18" charset="0"/>
              </a:rPr>
              <a:t>y </a:t>
            </a:r>
            <a:r>
              <a:rPr lang="en-US" b="1" dirty="0" smtClean="0">
                <a:latin typeface="Ink Free" panose="03080402000500000000" pitchFamily="66" charset="0"/>
                <a:sym typeface="Wingdings" panose="05000000000000000000" pitchFamily="2" charset="2"/>
              </a:rPr>
              <a:t> </a:t>
            </a:r>
            <a:r>
              <a:rPr lang="en-US" sz="2400" dirty="0" smtClean="0">
                <a:latin typeface="Gill Sans MT" panose="020B0502020104020203" pitchFamily="34" charset="0"/>
              </a:rPr>
              <a:t>Ahmed Mohamed </a:t>
            </a:r>
            <a:r>
              <a:rPr lang="en-US" sz="2400" dirty="0" err="1" smtClean="0">
                <a:latin typeface="Gill Sans MT" panose="020B0502020104020203" pitchFamily="34" charset="0"/>
              </a:rPr>
              <a:t>Mahrous</a:t>
            </a:r>
            <a:r>
              <a:rPr lang="en-US" sz="2400" dirty="0" smtClean="0">
                <a:latin typeface="Gill Sans MT" panose="020B0502020104020203" pitchFamily="34" charset="0"/>
              </a:rPr>
              <a:t> &amp; Ahmed </a:t>
            </a:r>
            <a:r>
              <a:rPr lang="en-US" sz="2400" dirty="0" err="1" smtClean="0">
                <a:latin typeface="Gill Sans MT" panose="020B0502020104020203" pitchFamily="34" charset="0"/>
              </a:rPr>
              <a:t>Nassef</a:t>
            </a:r>
            <a:endParaRPr lang="en-US" sz="2400" dirty="0">
              <a:latin typeface="Gill Sans MT" panose="020B0502020104020203" pitchFamily="34" charset="0"/>
            </a:endParaRPr>
          </a:p>
        </p:txBody>
      </p:sp>
    </p:spTree>
    <p:extLst>
      <p:ext uri="{BB962C8B-B14F-4D97-AF65-F5344CB8AC3E}">
        <p14:creationId xmlns:p14="http://schemas.microsoft.com/office/powerpoint/2010/main" val="1504661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r>
              <a:rPr lang="en-US" sz="1800" dirty="0" smtClean="0">
                <a:latin typeface="Arial" panose="020B0604020202020204" pitchFamily="34" charset="0"/>
                <a:cs typeface="Arial" panose="020B0604020202020204" pitchFamily="34" charset="0"/>
              </a:rPr>
              <a:t>What </a:t>
            </a:r>
            <a:r>
              <a:rPr lang="en-US" sz="1800" dirty="0">
                <a:latin typeface="Arial" panose="020B0604020202020204" pitchFamily="34" charset="0"/>
                <a:cs typeface="Arial" panose="020B0604020202020204" pitchFamily="34" charset="0"/>
              </a:rPr>
              <a:t>is EDA ?</a:t>
            </a:r>
          </a:p>
          <a:p>
            <a:pPr marL="76200" indent="0">
              <a:buNone/>
            </a:pPr>
            <a:r>
              <a:rPr lang="en-US" sz="1200" dirty="0">
                <a:latin typeface="Arial" panose="020B0604020202020204" pitchFamily="34" charset="0"/>
                <a:cs typeface="Arial" panose="020B0604020202020204" pitchFamily="34" charset="0"/>
              </a:rPr>
              <a:t>is an approach for data analysis that </a:t>
            </a:r>
            <a:r>
              <a:rPr lang="en-US" sz="1200" dirty="0" smtClean="0">
                <a:latin typeface="Arial" panose="020B0604020202020204" pitchFamily="34" charset="0"/>
                <a:cs typeface="Arial" panose="020B0604020202020204" pitchFamily="34" charset="0"/>
              </a:rPr>
              <a:t>employs </a:t>
            </a:r>
            <a:r>
              <a:rPr lang="en-US" sz="1200" dirty="0">
                <a:latin typeface="Arial" panose="020B0604020202020204" pitchFamily="34" charset="0"/>
                <a:cs typeface="Arial" panose="020B0604020202020204" pitchFamily="34" charset="0"/>
              </a:rPr>
              <a:t>a variety of technics (mostly graphical) to  </a:t>
            </a:r>
          </a:p>
          <a:p>
            <a:pPr marL="76200" indent="0">
              <a:buNone/>
            </a:pPr>
            <a:r>
              <a:rPr lang="en-US" sz="1200" dirty="0">
                <a:latin typeface="Arial" panose="020B0604020202020204" pitchFamily="34" charset="0"/>
                <a:cs typeface="Arial" panose="020B0604020202020204" pitchFamily="34" charset="0"/>
              </a:rPr>
              <a:t>*  maximize insight into a dataset</a:t>
            </a:r>
          </a:p>
          <a:p>
            <a:pPr marL="76200" indent="0">
              <a:buNone/>
            </a:pPr>
            <a:r>
              <a:rPr lang="en-US" sz="1200" dirty="0">
                <a:latin typeface="Arial" panose="020B0604020202020204" pitchFamily="34" charset="0"/>
                <a:cs typeface="Arial" panose="020B0604020202020204" pitchFamily="34" charset="0"/>
              </a:rPr>
              <a:t>*   uncover underlying structure     </a:t>
            </a:r>
          </a:p>
          <a:p>
            <a:pPr marL="76200" indent="0">
              <a:buNone/>
            </a:pPr>
            <a:r>
              <a:rPr lang="en-US" sz="1200" dirty="0">
                <a:latin typeface="Arial" panose="020B0604020202020204" pitchFamily="34" charset="0"/>
                <a:cs typeface="Arial" panose="020B0604020202020204" pitchFamily="34" charset="0"/>
              </a:rPr>
              <a:t>*   extract important variables      </a:t>
            </a:r>
          </a:p>
          <a:p>
            <a:pPr marL="76200" indent="0">
              <a:buNone/>
            </a:pPr>
            <a:r>
              <a:rPr lang="en-US" sz="1200" dirty="0" smtClean="0">
                <a:latin typeface="Arial" panose="020B0604020202020204" pitchFamily="34" charset="0"/>
                <a:cs typeface="Arial" panose="020B0604020202020204" pitchFamily="34" charset="0"/>
              </a:rPr>
              <a:t>*   answer </a:t>
            </a:r>
            <a:r>
              <a:rPr lang="en-US" sz="1200" dirty="0">
                <a:latin typeface="Arial" panose="020B0604020202020204" pitchFamily="34" charset="0"/>
                <a:cs typeface="Arial" panose="020B0604020202020204" pitchFamily="34" charset="0"/>
              </a:rPr>
              <a:t>questions </a:t>
            </a:r>
            <a:endParaRPr lang="en-US" sz="1200" dirty="0" smtClean="0">
              <a:latin typeface="Arial" panose="020B0604020202020204" pitchFamily="34" charset="0"/>
              <a:cs typeface="Arial" panose="020B0604020202020204" pitchFamily="34" charset="0"/>
            </a:endParaRPr>
          </a:p>
          <a:p>
            <a:pPr marL="76200" indent="0">
              <a:buNone/>
            </a:pPr>
            <a:endParaRPr lang="en-US" sz="1100" dirty="0" smtClean="0">
              <a:latin typeface="Arial" panose="020B0604020202020204" pitchFamily="34" charset="0"/>
              <a:cs typeface="Arial" panose="020B0604020202020204" pitchFamily="34" charset="0"/>
            </a:endParaRPr>
          </a:p>
          <a:p>
            <a:pPr marL="76200" indent="0">
              <a:buNone/>
            </a:pPr>
            <a:r>
              <a:rPr lang="en-US" sz="1800" dirty="0" smtClean="0">
                <a:latin typeface="Arial" panose="020B0604020202020204" pitchFamily="34" charset="0"/>
                <a:cs typeface="Arial" panose="020B0604020202020204" pitchFamily="34" charset="0"/>
              </a:rPr>
              <a:t> EDA Checklist :</a:t>
            </a:r>
            <a:endParaRPr lang="en-US" sz="1800" dirty="0">
              <a:latin typeface="Arial" panose="020B0604020202020204" pitchFamily="34" charset="0"/>
              <a:cs typeface="Arial" panose="020B0604020202020204" pitchFamily="34" charset="0"/>
            </a:endParaRPr>
          </a:p>
          <a:p>
            <a:pPr marL="76200" indent="0">
              <a:buNone/>
            </a:pPr>
            <a:r>
              <a:rPr lang="en-US" sz="1200" dirty="0">
                <a:latin typeface="Arial" panose="020B0604020202020204" pitchFamily="34" charset="0"/>
                <a:cs typeface="Arial" panose="020B0604020202020204" pitchFamily="34" charset="0"/>
              </a:rPr>
              <a:t>1. What question(s) are you trying to solve ? </a:t>
            </a:r>
          </a:p>
          <a:p>
            <a:pPr marL="76200" indent="0">
              <a:buNone/>
            </a:pPr>
            <a:r>
              <a:rPr lang="en-US" sz="1200" dirty="0">
                <a:latin typeface="Arial" panose="020B0604020202020204" pitchFamily="34" charset="0"/>
                <a:cs typeface="Arial" panose="020B0604020202020204" pitchFamily="34" charset="0"/>
              </a:rPr>
              <a:t>2. What kind of data do you have and how do you treat different types? </a:t>
            </a:r>
          </a:p>
          <a:p>
            <a:pPr marL="76200" indent="0">
              <a:buNone/>
            </a:pPr>
            <a:r>
              <a:rPr lang="en-US" sz="1200" dirty="0">
                <a:latin typeface="Arial" panose="020B0604020202020204" pitchFamily="34" charset="0"/>
                <a:cs typeface="Arial" panose="020B0604020202020204" pitchFamily="34" charset="0"/>
              </a:rPr>
              <a:t>3. What do you get after visualize your data?</a:t>
            </a:r>
          </a:p>
          <a:p>
            <a:pPr marL="76200" indent="0">
              <a:buNone/>
            </a:pPr>
            <a:r>
              <a:rPr lang="en-US" sz="1200" dirty="0">
                <a:latin typeface="Arial" panose="020B0604020202020204" pitchFamily="34" charset="0"/>
                <a:cs typeface="Arial" panose="020B0604020202020204" pitchFamily="34" charset="0"/>
              </a:rPr>
              <a:t>4. What is your observation </a:t>
            </a:r>
          </a:p>
        </p:txBody>
      </p:sp>
      <p:sp>
        <p:nvSpPr>
          <p:cNvPr id="4" name="Horizontal Scroll 3"/>
          <p:cNvSpPr/>
          <p:nvPr/>
        </p:nvSpPr>
        <p:spPr>
          <a:xfrm>
            <a:off x="2685143" y="0"/>
            <a:ext cx="3370943" cy="921657"/>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GB" sz="1600" dirty="0">
                <a:latin typeface="Arial" panose="020B0604020202020204" pitchFamily="34" charset="0"/>
                <a:cs typeface="Arial" panose="020B0604020202020204" pitchFamily="34" charset="0"/>
              </a:rPr>
              <a:t>Exploratory Data Analysis (EDA) and Business </a:t>
            </a:r>
            <a:r>
              <a:rPr lang="en-GB" sz="1600" dirty="0" smtClean="0">
                <a:latin typeface="Arial" panose="020B0604020202020204" pitchFamily="34" charset="0"/>
                <a:cs typeface="Arial" panose="020B0604020202020204" pitchFamily="34" charset="0"/>
              </a:rPr>
              <a:t>Analysis</a:t>
            </a:r>
            <a:endParaRPr lang="en-GB"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543" y="1030515"/>
            <a:ext cx="2576286" cy="3164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1179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smtClean="0"/>
          </a:p>
          <a:p>
            <a:pPr marL="76200" indent="0">
              <a:buNone/>
            </a:pPr>
            <a:endParaRPr lang="en-US" dirty="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1756227" y="116116"/>
            <a:ext cx="2699658" cy="6604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App Rating distribution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72" y="892632"/>
            <a:ext cx="6248400" cy="3904339"/>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6495144" y="1262743"/>
            <a:ext cx="2648856" cy="20537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 The </a:t>
            </a:r>
            <a:r>
              <a:rPr lang="en-US" dirty="0"/>
              <a:t>distribution of Rating size is </a:t>
            </a:r>
            <a:r>
              <a:rPr lang="en-US" dirty="0" smtClean="0"/>
              <a:t>         left </a:t>
            </a:r>
            <a:r>
              <a:rPr lang="en-US" dirty="0"/>
              <a:t>skewed</a:t>
            </a:r>
            <a:r>
              <a:rPr lang="en-US" dirty="0" smtClean="0"/>
              <a:t>.</a:t>
            </a:r>
          </a:p>
          <a:p>
            <a:r>
              <a:rPr lang="en-US" dirty="0" smtClean="0"/>
              <a:t>- Average </a:t>
            </a:r>
            <a:r>
              <a:rPr lang="en-US" dirty="0"/>
              <a:t>app Rating is:  4.18867261678694</a:t>
            </a:r>
          </a:p>
          <a:p>
            <a:r>
              <a:rPr lang="en-US" dirty="0" smtClean="0"/>
              <a:t>- Median </a:t>
            </a:r>
            <a:r>
              <a:rPr lang="en-US" dirty="0"/>
              <a:t>app Rating is:  4.3</a:t>
            </a:r>
          </a:p>
          <a:p>
            <a:r>
              <a:rPr lang="en-US" dirty="0" smtClean="0"/>
              <a:t>- Mode </a:t>
            </a:r>
            <a:r>
              <a:rPr lang="en-US" dirty="0"/>
              <a:t>app Rating is:  4.4</a:t>
            </a:r>
          </a:p>
        </p:txBody>
      </p:sp>
    </p:spTree>
    <p:extLst>
      <p:ext uri="{BB962C8B-B14F-4D97-AF65-F5344CB8AC3E}">
        <p14:creationId xmlns:p14="http://schemas.microsoft.com/office/powerpoint/2010/main" val="16876851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Oval 3"/>
          <p:cNvSpPr/>
          <p:nvPr/>
        </p:nvSpPr>
        <p:spPr>
          <a:xfrm>
            <a:off x="2699656" y="79829"/>
            <a:ext cx="2481943" cy="6604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t>App Size distribution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03" y="899886"/>
            <a:ext cx="5949397" cy="3995673"/>
          </a:xfrm>
          <a:prstGeom prst="rect">
            <a:avLst/>
          </a:prstGeom>
          <a:ln>
            <a:noFill/>
          </a:ln>
          <a:effectLst>
            <a:outerShdw blurRad="292100" dist="139700" dir="2700000" algn="tl" rotWithShape="0">
              <a:srgbClr val="333333">
                <a:alpha val="65000"/>
              </a:srgbClr>
            </a:outerShdw>
          </a:effectLst>
        </p:spPr>
      </p:pic>
      <p:sp>
        <p:nvSpPr>
          <p:cNvPr id="6" name="Text Placeholder 5"/>
          <p:cNvSpPr>
            <a:spLocks noGrp="1"/>
          </p:cNvSpPr>
          <p:nvPr>
            <p:ph type="body" idx="1"/>
          </p:nvPr>
        </p:nvSpPr>
        <p:spPr>
          <a:xfrm>
            <a:off x="6400799" y="1589314"/>
            <a:ext cx="2481943" cy="20682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76200" indent="0">
              <a:buNone/>
            </a:pPr>
            <a:r>
              <a:rPr lang="en-US" sz="1400" dirty="0" smtClean="0"/>
              <a:t>- The </a:t>
            </a:r>
            <a:r>
              <a:rPr lang="en-US" sz="1400" dirty="0"/>
              <a:t>distribution of app size is right skewed</a:t>
            </a:r>
            <a:r>
              <a:rPr lang="en-US" sz="1400" dirty="0" smtClean="0"/>
              <a:t>.</a:t>
            </a:r>
          </a:p>
          <a:p>
            <a:pPr marL="76200" indent="0">
              <a:buNone/>
            </a:pPr>
            <a:r>
              <a:rPr lang="en-US" sz="1400" dirty="0" smtClean="0"/>
              <a:t>- Average </a:t>
            </a:r>
            <a:r>
              <a:rPr lang="en-US" sz="1400" dirty="0"/>
              <a:t>app size is:  21.319796904671406</a:t>
            </a:r>
          </a:p>
          <a:p>
            <a:pPr marL="76200" indent="0">
              <a:buNone/>
            </a:pPr>
            <a:r>
              <a:rPr lang="en-US" sz="1400" dirty="0" smtClean="0"/>
              <a:t>- Median </a:t>
            </a:r>
            <a:r>
              <a:rPr lang="en-US" sz="1400" dirty="0"/>
              <a:t>app size is:  13.0</a:t>
            </a:r>
          </a:p>
          <a:p>
            <a:pPr marL="76200" indent="0">
              <a:buNone/>
            </a:pPr>
            <a:r>
              <a:rPr lang="en-US" sz="1400" dirty="0"/>
              <a:t>Mode app size is:  12.0</a:t>
            </a:r>
          </a:p>
          <a:p>
            <a:pPr marL="76200" indent="0">
              <a:buNone/>
            </a:pPr>
            <a:endParaRPr lang="en-US" dirty="0"/>
          </a:p>
        </p:txBody>
      </p:sp>
    </p:spTree>
    <p:extLst>
      <p:ext uri="{BB962C8B-B14F-4D97-AF65-F5344CB8AC3E}">
        <p14:creationId xmlns:p14="http://schemas.microsoft.com/office/powerpoint/2010/main" val="35105620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399143"/>
            <a:ext cx="9144000" cy="5542643"/>
          </a:xfrm>
          <a:solidFill>
            <a:schemeClr val="bg1">
              <a:lumMod val="95000"/>
            </a:schemeClr>
          </a:solidFill>
        </p:spPr>
        <p:txBody>
          <a:bodyPr/>
          <a:lstStyle/>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sz="1100" dirty="0" smtClean="0"/>
          </a:p>
          <a:p>
            <a:pPr marL="76200" indent="0">
              <a:buNone/>
            </a:pPr>
            <a:endParaRPr lang="en-US" sz="1100" dirty="0"/>
          </a:p>
          <a:p>
            <a:pPr marL="76200" indent="0">
              <a:buNone/>
            </a:pPr>
            <a:endParaRPr lang="en-US" sz="1100" dirty="0"/>
          </a:p>
          <a:p>
            <a:pPr marL="76200" indent="0">
              <a:buNone/>
            </a:pPr>
            <a:endParaRPr lang="en-US" dirty="0"/>
          </a:p>
        </p:txBody>
      </p:sp>
      <p:sp>
        <p:nvSpPr>
          <p:cNvPr id="4" name="Oval 3"/>
          <p:cNvSpPr/>
          <p:nvPr/>
        </p:nvSpPr>
        <p:spPr>
          <a:xfrm>
            <a:off x="3251199" y="-283027"/>
            <a:ext cx="2111829" cy="100874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Most popular categories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314" y="841832"/>
            <a:ext cx="4342398" cy="3614054"/>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573313" y="4455886"/>
            <a:ext cx="6792686" cy="442686"/>
          </a:xfrm>
          <a:prstGeom prst="rect">
            <a:avLst/>
          </a:prstGeom>
          <a:gradFill>
            <a:gsLst>
              <a:gs pos="10000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Game and Family category are the most appearances for application in store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592" y="841832"/>
            <a:ext cx="4040222" cy="3049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0595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2735943" y="72573"/>
            <a:ext cx="3505200" cy="104502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Game</a:t>
            </a:r>
            <a:r>
              <a:rPr lang="en-US" dirty="0"/>
              <a:t>, Family and Medical Category (min,q1,median,q3,max value</a:t>
            </a:r>
            <a:r>
              <a:rPr lang="en-U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37" y="1190174"/>
            <a:ext cx="8473849" cy="3889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268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3200400" y="79829"/>
            <a:ext cx="1814285" cy="667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Most installed categories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08" y="849086"/>
            <a:ext cx="6779035" cy="3693886"/>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036908" y="4530271"/>
            <a:ext cx="4695371" cy="442686"/>
          </a:xfrm>
          <a:prstGeom prst="rect">
            <a:avLst/>
          </a:prstGeom>
          <a:gradFill>
            <a:gsLst>
              <a:gs pos="10000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It seems like people love to play and communicate</a:t>
            </a:r>
          </a:p>
        </p:txBody>
      </p:sp>
    </p:spTree>
    <p:extLst>
      <p:ext uri="{BB962C8B-B14F-4D97-AF65-F5344CB8AC3E}">
        <p14:creationId xmlns:p14="http://schemas.microsoft.com/office/powerpoint/2010/main" val="2972969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Oval 3"/>
          <p:cNvSpPr/>
          <p:nvPr/>
        </p:nvSpPr>
        <p:spPr>
          <a:xfrm>
            <a:off x="3323772" y="58059"/>
            <a:ext cx="1719942" cy="7112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Highest </a:t>
            </a:r>
            <a:r>
              <a:rPr lang="en-US" dirty="0" smtClean="0"/>
              <a:t>Rated Categories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86" y="834571"/>
            <a:ext cx="7619999" cy="4151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2715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a:p>
        </p:txBody>
      </p:sp>
      <p:sp>
        <p:nvSpPr>
          <p:cNvPr id="4" name="Oval 3"/>
          <p:cNvSpPr/>
          <p:nvPr/>
        </p:nvSpPr>
        <p:spPr>
          <a:xfrm>
            <a:off x="892627" y="137887"/>
            <a:ext cx="2315029" cy="92891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Does type of the apps affect number of installs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1204688"/>
            <a:ext cx="4180114" cy="2888341"/>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52402" y="4290785"/>
            <a:ext cx="4180114" cy="442686"/>
          </a:xfrm>
          <a:prstGeom prst="rect">
            <a:avLst/>
          </a:prstGeom>
          <a:gradFill>
            <a:gsLst>
              <a:gs pos="10000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marL="76200" indent="0">
              <a:buNone/>
            </a:pPr>
            <a:r>
              <a:rPr lang="en-US" dirty="0"/>
              <a:t>People tend to install free apps much more than install paid apps</a:t>
            </a:r>
          </a:p>
        </p:txBody>
      </p:sp>
      <p:sp>
        <p:nvSpPr>
          <p:cNvPr id="7" name="Oval 6"/>
          <p:cNvSpPr/>
          <p:nvPr/>
        </p:nvSpPr>
        <p:spPr>
          <a:xfrm>
            <a:off x="5878286" y="137887"/>
            <a:ext cx="1915885" cy="92891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Free vs Paid apps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543" y="1204686"/>
            <a:ext cx="3468913" cy="3200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2856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a:p>
        </p:txBody>
      </p:sp>
      <p:sp>
        <p:nvSpPr>
          <p:cNvPr id="4" name="Oval 3"/>
          <p:cNvSpPr/>
          <p:nvPr/>
        </p:nvSpPr>
        <p:spPr>
          <a:xfrm>
            <a:off x="3599543" y="73932"/>
            <a:ext cx="1944914" cy="9869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Does </a:t>
            </a:r>
            <a:r>
              <a:rPr lang="en-US" dirty="0" smtClean="0"/>
              <a:t>Type </a:t>
            </a:r>
            <a:r>
              <a:rPr lang="en-US" dirty="0"/>
              <a:t>of the apps affect number of </a:t>
            </a:r>
            <a:r>
              <a:rPr lang="en-US" dirty="0" smtClean="0"/>
              <a:t>Rating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71" y="1221921"/>
            <a:ext cx="4488057" cy="373017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972" y="1221921"/>
            <a:ext cx="3947886" cy="37301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049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467429" y="108857"/>
            <a:ext cx="3483428" cy="645886"/>
          </a:xfrm>
          <a:prstGeom prst="ellipse">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marL="76200" indent="0" algn="ctr">
              <a:buNone/>
            </a:pPr>
            <a:r>
              <a:rPr lang="en-US" sz="1400" dirty="0"/>
              <a:t>Does the price of paid apps affect the number of installs </a:t>
            </a:r>
            <a:r>
              <a:rPr lang="en-US" sz="1400" dirty="0" smtClean="0"/>
              <a:t>?</a:t>
            </a:r>
            <a:endParaRPr lang="en-US" sz="1400" dirty="0"/>
          </a:p>
        </p:txBody>
      </p:sp>
      <p:pic>
        <p:nvPicPr>
          <p:cNvPr id="5" name="Picture 4">
            <a:extLst>
              <a:ext uri="{FF2B5EF4-FFF2-40B4-BE49-F238E27FC236}">
                <a16:creationId xmlns:a16="http://schemas.microsoft.com/office/drawing/2014/main" xmlns="" id="{0EE03BC0-255A-4485-8DE3-6B85DC14EB8A}"/>
              </a:ext>
            </a:extLst>
          </p:cNvPr>
          <p:cNvPicPr>
            <a:picLocks noChangeAspect="1"/>
          </p:cNvPicPr>
          <p:nvPr/>
        </p:nvPicPr>
        <p:blipFill>
          <a:blip r:embed="rId2"/>
          <a:stretch>
            <a:fillRect/>
          </a:stretch>
        </p:blipFill>
        <p:spPr>
          <a:xfrm>
            <a:off x="103283" y="1058091"/>
            <a:ext cx="4206241" cy="2807031"/>
          </a:xfrm>
          <a:prstGeom prst="rect">
            <a:avLst/>
          </a:prstGeom>
          <a:ln>
            <a:noFill/>
          </a:ln>
          <a:effectLst>
            <a:outerShdw blurRad="292100" dist="139700" dir="2700000" algn="tl" rotWithShape="0">
              <a:srgbClr val="333333">
                <a:alpha val="65000"/>
              </a:srgbClr>
            </a:outerShdw>
          </a:effectLst>
        </p:spPr>
      </p:pic>
      <p:sp>
        <p:nvSpPr>
          <p:cNvPr id="6" name="Text Placeholder 5"/>
          <p:cNvSpPr txBox="1">
            <a:spLocks/>
          </p:cNvSpPr>
          <p:nvPr/>
        </p:nvSpPr>
        <p:spPr>
          <a:xfrm>
            <a:off x="103283" y="4038980"/>
            <a:ext cx="3502436" cy="845109"/>
          </a:xfrm>
          <a:prstGeom prst="rect">
            <a:avLst/>
          </a:prstGeom>
        </p:spPr>
        <p:style>
          <a:lnRef idx="1">
            <a:schemeClr val="accent6"/>
          </a:lnRef>
          <a:fillRef idx="2">
            <a:schemeClr val="accent6"/>
          </a:fillRef>
          <a:effectRef idx="1">
            <a:schemeClr val="accent6"/>
          </a:effectRef>
          <a:fontRef idx="minor">
            <a:schemeClr val="dk1"/>
          </a:fontRef>
        </p:style>
        <p:txBody>
          <a:bodyPr spcFirstLastPara="1" vert="horz" wrap="square" lIns="68575" tIns="34275" rIns="68575" bIns="34275" rtlCol="0" anchor="ctr" anchorCtr="0">
            <a:noAutofit/>
          </a:bodyPr>
          <a:lstStyle>
            <a:lvl1pPr marL="457200" lvl="0" indent="-381000" algn="l" defTabSz="685800" rtl="0" eaLnBrk="1" latinLnBrk="0" hangingPunct="1">
              <a:lnSpc>
                <a:spcPct val="90000"/>
              </a:lnSpc>
              <a:spcBef>
                <a:spcPts val="800"/>
              </a:spcBef>
              <a:spcAft>
                <a:spcPts val="0"/>
              </a:spcAft>
              <a:buClr>
                <a:schemeClr val="dk1"/>
              </a:buClr>
              <a:buSzPts val="2400"/>
              <a:buFont typeface="Arial" panose="020B0604020202020204" pitchFamily="34" charset="0"/>
              <a:buChar char="•"/>
              <a:defRPr sz="2400" kern="1200">
                <a:solidFill>
                  <a:schemeClr val="dk1"/>
                </a:solidFill>
                <a:latin typeface="Cairo" panose="00000500000000000000" pitchFamily="2" charset="-78"/>
                <a:ea typeface="+mn-ea"/>
                <a:cs typeface="Cairo" panose="00000500000000000000" pitchFamily="2" charset="-78"/>
              </a:defRPr>
            </a:lvl1pPr>
            <a:lvl2pPr marL="914400" lvl="1" indent="-361950" algn="l" defTabSz="685800" rtl="0" eaLnBrk="1" latinLnBrk="0" hangingPunct="1">
              <a:lnSpc>
                <a:spcPct val="90000"/>
              </a:lnSpc>
              <a:spcBef>
                <a:spcPts val="400"/>
              </a:spcBef>
              <a:spcAft>
                <a:spcPts val="0"/>
              </a:spcAft>
              <a:buClr>
                <a:schemeClr val="dk1"/>
              </a:buClr>
              <a:buSzPts val="2100"/>
              <a:buFont typeface="Arial" panose="020B0604020202020204" pitchFamily="34" charset="0"/>
              <a:buChar char="•"/>
              <a:defRPr sz="2100" kern="1200">
                <a:solidFill>
                  <a:schemeClr val="dk1"/>
                </a:solidFill>
                <a:latin typeface="+mn-lt"/>
                <a:ea typeface="+mn-ea"/>
                <a:cs typeface="+mn-cs"/>
              </a:defRPr>
            </a:lvl2pPr>
            <a:lvl3pPr marL="1371600" lvl="2" indent="-342900" algn="l" defTabSz="685800" rtl="0" eaLnBrk="1" latinLnBrk="0" hangingPunct="1">
              <a:lnSpc>
                <a:spcPct val="90000"/>
              </a:lnSpc>
              <a:spcBef>
                <a:spcPts val="400"/>
              </a:spcBef>
              <a:spcAft>
                <a:spcPts val="0"/>
              </a:spcAft>
              <a:buClr>
                <a:schemeClr val="dk1"/>
              </a:buClr>
              <a:buSzPts val="1800"/>
              <a:buFont typeface="Arial" panose="020B0604020202020204" pitchFamily="34" charset="0"/>
              <a:buChar char="•"/>
              <a:defRPr sz="1800" kern="1200">
                <a:solidFill>
                  <a:schemeClr val="dk1"/>
                </a:solidFill>
                <a:latin typeface="+mn-lt"/>
                <a:ea typeface="+mn-ea"/>
                <a:cs typeface="+mn-cs"/>
              </a:defRPr>
            </a:lvl3pPr>
            <a:lvl4pPr marL="1828800" lvl="3"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4pPr>
            <a:lvl5pPr marL="2286000" lvl="4"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5pPr>
            <a:lvl6pPr marL="2743200" lvl="5"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6pPr>
            <a:lvl7pPr marL="3200400" lvl="6"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7pPr>
            <a:lvl8pPr marL="3657600" lvl="7"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8pPr>
            <a:lvl9pPr marL="4114800" lvl="8"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9pPr>
          </a:lstStyle>
          <a:p>
            <a:pPr marL="76200" indent="0">
              <a:buFont typeface="Arial" panose="020B0604020202020204" pitchFamily="34" charset="0"/>
              <a:buNone/>
            </a:pPr>
            <a:endParaRPr lang="en-US" dirty="0"/>
          </a:p>
        </p:txBody>
      </p:sp>
      <p:sp>
        <p:nvSpPr>
          <p:cNvPr id="7" name="Rectangle 6"/>
          <p:cNvSpPr/>
          <p:nvPr/>
        </p:nvSpPr>
        <p:spPr>
          <a:xfrm>
            <a:off x="256162" y="3944386"/>
            <a:ext cx="3414408" cy="954107"/>
          </a:xfrm>
          <a:prstGeom prst="rect">
            <a:avLst/>
          </a:prstGeom>
        </p:spPr>
        <p:txBody>
          <a:bodyPr wrap="square">
            <a:spAutoFit/>
          </a:bodyPr>
          <a:lstStyle/>
          <a:p>
            <a:endParaRPr lang="en-US" dirty="0" smtClean="0"/>
          </a:p>
          <a:p>
            <a:r>
              <a:rPr lang="en-US" dirty="0" smtClean="0"/>
              <a:t>In </a:t>
            </a:r>
            <a:r>
              <a:rPr lang="en-US" dirty="0"/>
              <a:t>paid apps, people tend to install the cheap apps more than the expensive ones.</a:t>
            </a:r>
          </a:p>
        </p:txBody>
      </p:sp>
      <p:pic>
        <p:nvPicPr>
          <p:cNvPr id="8" name="Picture 7">
            <a:extLst>
              <a:ext uri="{FF2B5EF4-FFF2-40B4-BE49-F238E27FC236}">
                <a16:creationId xmlns:a16="http://schemas.microsoft.com/office/drawing/2014/main" xmlns="" id="{D3B369CB-D4B6-4CAA-B10A-BE8AE44FD40B}"/>
              </a:ext>
            </a:extLst>
          </p:cNvPr>
          <p:cNvPicPr>
            <a:picLocks noChangeAspect="1"/>
          </p:cNvPicPr>
          <p:nvPr/>
        </p:nvPicPr>
        <p:blipFill>
          <a:blip r:embed="rId3"/>
          <a:stretch>
            <a:fillRect/>
          </a:stretch>
        </p:blipFill>
        <p:spPr>
          <a:xfrm>
            <a:off x="4475372" y="1058091"/>
            <a:ext cx="4422194" cy="2807031"/>
          </a:xfrm>
          <a:prstGeom prst="rect">
            <a:avLst/>
          </a:prstGeom>
          <a:ln>
            <a:noFill/>
          </a:ln>
          <a:effectLst>
            <a:outerShdw blurRad="292100" dist="139700" dir="2700000" algn="tl" rotWithShape="0">
              <a:srgbClr val="333333">
                <a:alpha val="65000"/>
              </a:srgbClr>
            </a:outerShdw>
          </a:effectLst>
        </p:spPr>
      </p:pic>
      <p:sp>
        <p:nvSpPr>
          <p:cNvPr id="9" name="Text Placeholder 5"/>
          <p:cNvSpPr txBox="1">
            <a:spLocks/>
          </p:cNvSpPr>
          <p:nvPr/>
        </p:nvSpPr>
        <p:spPr>
          <a:xfrm>
            <a:off x="4475372" y="3998828"/>
            <a:ext cx="3502436" cy="845109"/>
          </a:xfrm>
          <a:prstGeom prst="rect">
            <a:avLst/>
          </a:prstGeom>
        </p:spPr>
        <p:style>
          <a:lnRef idx="1">
            <a:schemeClr val="accent6"/>
          </a:lnRef>
          <a:fillRef idx="2">
            <a:schemeClr val="accent6"/>
          </a:fillRef>
          <a:effectRef idx="1">
            <a:schemeClr val="accent6"/>
          </a:effectRef>
          <a:fontRef idx="minor">
            <a:schemeClr val="dk1"/>
          </a:fontRef>
        </p:style>
        <p:txBody>
          <a:bodyPr spcFirstLastPara="1" vert="horz" wrap="square" lIns="68575" tIns="34275" rIns="68575" bIns="34275" rtlCol="0" anchor="ctr" anchorCtr="0">
            <a:noAutofit/>
          </a:bodyPr>
          <a:lstStyle>
            <a:lvl1pPr marL="457200" lvl="0" indent="-381000" algn="l" defTabSz="685800" rtl="0" eaLnBrk="1" latinLnBrk="0" hangingPunct="1">
              <a:lnSpc>
                <a:spcPct val="90000"/>
              </a:lnSpc>
              <a:spcBef>
                <a:spcPts val="800"/>
              </a:spcBef>
              <a:spcAft>
                <a:spcPts val="0"/>
              </a:spcAft>
              <a:buClr>
                <a:schemeClr val="dk1"/>
              </a:buClr>
              <a:buSzPts val="2400"/>
              <a:buFont typeface="Arial" panose="020B0604020202020204" pitchFamily="34" charset="0"/>
              <a:buChar char="•"/>
              <a:defRPr sz="2400" kern="1200">
                <a:solidFill>
                  <a:schemeClr val="dk1"/>
                </a:solidFill>
                <a:latin typeface="Cairo" panose="00000500000000000000" pitchFamily="2" charset="-78"/>
                <a:ea typeface="+mn-ea"/>
                <a:cs typeface="Cairo" panose="00000500000000000000" pitchFamily="2" charset="-78"/>
              </a:defRPr>
            </a:lvl1pPr>
            <a:lvl2pPr marL="914400" lvl="1" indent="-361950" algn="l" defTabSz="685800" rtl="0" eaLnBrk="1" latinLnBrk="0" hangingPunct="1">
              <a:lnSpc>
                <a:spcPct val="90000"/>
              </a:lnSpc>
              <a:spcBef>
                <a:spcPts val="400"/>
              </a:spcBef>
              <a:spcAft>
                <a:spcPts val="0"/>
              </a:spcAft>
              <a:buClr>
                <a:schemeClr val="dk1"/>
              </a:buClr>
              <a:buSzPts val="2100"/>
              <a:buFont typeface="Arial" panose="020B0604020202020204" pitchFamily="34" charset="0"/>
              <a:buChar char="•"/>
              <a:defRPr sz="2100" kern="1200">
                <a:solidFill>
                  <a:schemeClr val="dk1"/>
                </a:solidFill>
                <a:latin typeface="+mn-lt"/>
                <a:ea typeface="+mn-ea"/>
                <a:cs typeface="+mn-cs"/>
              </a:defRPr>
            </a:lvl2pPr>
            <a:lvl3pPr marL="1371600" lvl="2" indent="-342900" algn="l" defTabSz="685800" rtl="0" eaLnBrk="1" latinLnBrk="0" hangingPunct="1">
              <a:lnSpc>
                <a:spcPct val="90000"/>
              </a:lnSpc>
              <a:spcBef>
                <a:spcPts val="400"/>
              </a:spcBef>
              <a:spcAft>
                <a:spcPts val="0"/>
              </a:spcAft>
              <a:buClr>
                <a:schemeClr val="dk1"/>
              </a:buClr>
              <a:buSzPts val="1800"/>
              <a:buFont typeface="Arial" panose="020B0604020202020204" pitchFamily="34" charset="0"/>
              <a:buChar char="•"/>
              <a:defRPr sz="1800" kern="1200">
                <a:solidFill>
                  <a:schemeClr val="dk1"/>
                </a:solidFill>
                <a:latin typeface="+mn-lt"/>
                <a:ea typeface="+mn-ea"/>
                <a:cs typeface="+mn-cs"/>
              </a:defRPr>
            </a:lvl3pPr>
            <a:lvl4pPr marL="1828800" lvl="3"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4pPr>
            <a:lvl5pPr marL="2286000" lvl="4"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5pPr>
            <a:lvl6pPr marL="2743200" lvl="5"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6pPr>
            <a:lvl7pPr marL="3200400" lvl="6"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7pPr>
            <a:lvl8pPr marL="3657600" lvl="7"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8pPr>
            <a:lvl9pPr marL="4114800" lvl="8"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9pPr>
          </a:lstStyle>
          <a:p>
            <a:pPr marL="76200" indent="0">
              <a:buNone/>
            </a:pPr>
            <a:r>
              <a:rPr lang="en-US" sz="1600" dirty="0"/>
              <a:t>As we can see apps in the price range of (0.99$- 50$) are the most installed apps in paid type</a:t>
            </a:r>
          </a:p>
        </p:txBody>
      </p:sp>
    </p:spTree>
    <p:extLst>
      <p:ext uri="{BB962C8B-B14F-4D97-AF65-F5344CB8AC3E}">
        <p14:creationId xmlns:p14="http://schemas.microsoft.com/office/powerpoint/2010/main" val="3242507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181582" y="3164732"/>
            <a:ext cx="8638162" cy="10376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latin typeface="Arial" panose="020B0604020202020204" pitchFamily="34" charset="0"/>
                <a:cs typeface="Arial" panose="020B0604020202020204" pitchFamily="34" charset="0"/>
              </a:rPr>
              <a:t>Today, 1.85 million different apps are available for users to download. Android users have even more from which to choose, with 2.56 million available through the Google Play Store. These apps have come to play a huge role in the way we live our lives today.</a:t>
            </a:r>
            <a:endParaRPr lang="en-GB"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582" y="85684"/>
            <a:ext cx="8638162" cy="2418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954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a:p>
        </p:txBody>
      </p:sp>
      <p:sp>
        <p:nvSpPr>
          <p:cNvPr id="4" name="Oval 3"/>
          <p:cNvSpPr/>
          <p:nvPr/>
        </p:nvSpPr>
        <p:spPr>
          <a:xfrm>
            <a:off x="1175657" y="210456"/>
            <a:ext cx="1930400" cy="83457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Count of each Category </a:t>
            </a:r>
            <a:r>
              <a:rPr lang="en-US" dirty="0"/>
              <a:t>for Content Rating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 y="1168400"/>
            <a:ext cx="4412343" cy="3679372"/>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a:off x="5871028" y="210456"/>
            <a:ext cx="2061029" cy="83457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Does Type of the apps affect number of Rating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587" y="1168400"/>
            <a:ext cx="4122755" cy="3670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62412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970" y="529771"/>
            <a:ext cx="7286173" cy="4390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182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2596661" y="199292"/>
            <a:ext cx="3216309" cy="762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76200" indent="0" algn="ctr">
              <a:buNone/>
            </a:pPr>
            <a:r>
              <a:rPr lang="en-US" sz="1600" dirty="0">
                <a:latin typeface="Arial" panose="020B0604020202020204" pitchFamily="34" charset="0"/>
                <a:cs typeface="Arial" panose="020B0604020202020204" pitchFamily="34" charset="0"/>
              </a:rPr>
              <a:t>Does the price affect the rating?</a:t>
            </a:r>
          </a:p>
        </p:txBody>
      </p:sp>
      <p:pic>
        <p:nvPicPr>
          <p:cNvPr id="6" name="Picture 5">
            <a:extLst>
              <a:ext uri="{FF2B5EF4-FFF2-40B4-BE49-F238E27FC236}">
                <a16:creationId xmlns:a16="http://schemas.microsoft.com/office/drawing/2014/main" xmlns="" id="{460CC752-5623-46C1-8D84-253BD2973B3C}"/>
              </a:ext>
            </a:extLst>
          </p:cNvPr>
          <p:cNvPicPr>
            <a:picLocks noChangeAspect="1"/>
          </p:cNvPicPr>
          <p:nvPr/>
        </p:nvPicPr>
        <p:blipFill>
          <a:blip r:embed="rId2"/>
          <a:stretch>
            <a:fillRect/>
          </a:stretch>
        </p:blipFill>
        <p:spPr>
          <a:xfrm>
            <a:off x="5111262" y="961292"/>
            <a:ext cx="3944815" cy="3557954"/>
          </a:xfrm>
          <a:prstGeom prst="rect">
            <a:avLst/>
          </a:prstGeom>
          <a:ln>
            <a:noFill/>
          </a:ln>
          <a:effectLst>
            <a:outerShdw blurRad="292100" dist="139700" dir="2700000" algn="tl" rotWithShape="0">
              <a:srgbClr val="333333">
                <a:alpha val="65000"/>
              </a:srgbClr>
            </a:outerShdw>
          </a:effectLst>
        </p:spPr>
      </p:pic>
      <p:sp>
        <p:nvSpPr>
          <p:cNvPr id="8" name="Text Placeholder 5"/>
          <p:cNvSpPr txBox="1">
            <a:spLocks/>
          </p:cNvSpPr>
          <p:nvPr/>
        </p:nvSpPr>
        <p:spPr>
          <a:xfrm>
            <a:off x="164124" y="1381328"/>
            <a:ext cx="3625653" cy="1381327"/>
          </a:xfrm>
          <a:prstGeom prst="rect">
            <a:avLst/>
          </a:prstGeom>
        </p:spPr>
        <p:style>
          <a:lnRef idx="1">
            <a:schemeClr val="accent6"/>
          </a:lnRef>
          <a:fillRef idx="2">
            <a:schemeClr val="accent6"/>
          </a:fillRef>
          <a:effectRef idx="1">
            <a:schemeClr val="accent6"/>
          </a:effectRef>
          <a:fontRef idx="minor">
            <a:schemeClr val="dk1"/>
          </a:fontRef>
        </p:style>
        <p:txBody>
          <a:bodyPr spcFirstLastPara="1" vert="horz" wrap="square" lIns="68575" tIns="34275" rIns="68575" bIns="34275" rtlCol="0" anchor="ctr" anchorCtr="0">
            <a:noAutofit/>
          </a:bodyPr>
          <a:lstStyle>
            <a:lvl1pPr marL="457200" lvl="0" indent="-381000" algn="l" defTabSz="685800" rtl="0" eaLnBrk="1" latinLnBrk="0" hangingPunct="1">
              <a:lnSpc>
                <a:spcPct val="90000"/>
              </a:lnSpc>
              <a:spcBef>
                <a:spcPts val="800"/>
              </a:spcBef>
              <a:spcAft>
                <a:spcPts val="0"/>
              </a:spcAft>
              <a:buClr>
                <a:schemeClr val="dk1"/>
              </a:buClr>
              <a:buSzPts val="2400"/>
              <a:buFont typeface="Arial" panose="020B0604020202020204" pitchFamily="34" charset="0"/>
              <a:buChar char="•"/>
              <a:defRPr sz="2400" kern="1200">
                <a:solidFill>
                  <a:schemeClr val="dk1"/>
                </a:solidFill>
                <a:latin typeface="Cairo" panose="00000500000000000000" pitchFamily="2" charset="-78"/>
                <a:ea typeface="+mn-ea"/>
                <a:cs typeface="Cairo" panose="00000500000000000000" pitchFamily="2" charset="-78"/>
              </a:defRPr>
            </a:lvl1pPr>
            <a:lvl2pPr marL="914400" lvl="1" indent="-361950" algn="l" defTabSz="685800" rtl="0" eaLnBrk="1" latinLnBrk="0" hangingPunct="1">
              <a:lnSpc>
                <a:spcPct val="90000"/>
              </a:lnSpc>
              <a:spcBef>
                <a:spcPts val="400"/>
              </a:spcBef>
              <a:spcAft>
                <a:spcPts val="0"/>
              </a:spcAft>
              <a:buClr>
                <a:schemeClr val="dk1"/>
              </a:buClr>
              <a:buSzPts val="2100"/>
              <a:buFont typeface="Arial" panose="020B0604020202020204" pitchFamily="34" charset="0"/>
              <a:buChar char="•"/>
              <a:defRPr sz="2100" kern="1200">
                <a:solidFill>
                  <a:schemeClr val="dk1"/>
                </a:solidFill>
                <a:latin typeface="+mn-lt"/>
                <a:ea typeface="+mn-ea"/>
                <a:cs typeface="+mn-cs"/>
              </a:defRPr>
            </a:lvl2pPr>
            <a:lvl3pPr marL="1371600" lvl="2" indent="-342900" algn="l" defTabSz="685800" rtl="0" eaLnBrk="1" latinLnBrk="0" hangingPunct="1">
              <a:lnSpc>
                <a:spcPct val="90000"/>
              </a:lnSpc>
              <a:spcBef>
                <a:spcPts val="400"/>
              </a:spcBef>
              <a:spcAft>
                <a:spcPts val="0"/>
              </a:spcAft>
              <a:buClr>
                <a:schemeClr val="dk1"/>
              </a:buClr>
              <a:buSzPts val="1800"/>
              <a:buFont typeface="Arial" panose="020B0604020202020204" pitchFamily="34" charset="0"/>
              <a:buChar char="•"/>
              <a:defRPr sz="1800" kern="1200">
                <a:solidFill>
                  <a:schemeClr val="dk1"/>
                </a:solidFill>
                <a:latin typeface="+mn-lt"/>
                <a:ea typeface="+mn-ea"/>
                <a:cs typeface="+mn-cs"/>
              </a:defRPr>
            </a:lvl3pPr>
            <a:lvl4pPr marL="1828800" lvl="3"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4pPr>
            <a:lvl5pPr marL="2286000" lvl="4"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5pPr>
            <a:lvl6pPr marL="2743200" lvl="5"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6pPr>
            <a:lvl7pPr marL="3200400" lvl="6"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7pPr>
            <a:lvl8pPr marL="3657600" lvl="7"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8pPr>
            <a:lvl9pPr marL="4114800" lvl="8" indent="-323850" algn="l" defTabSz="685800" rtl="0" eaLnBrk="1" latinLnBrk="0" hangingPunct="1">
              <a:lnSpc>
                <a:spcPct val="90000"/>
              </a:lnSpc>
              <a:spcBef>
                <a:spcPts val="400"/>
              </a:spcBef>
              <a:spcAft>
                <a:spcPts val="0"/>
              </a:spcAft>
              <a:buClr>
                <a:schemeClr val="dk1"/>
              </a:buClr>
              <a:buSzPts val="1500"/>
              <a:buFont typeface="Arial" panose="020B0604020202020204" pitchFamily="34" charset="0"/>
              <a:buChar char="•"/>
              <a:defRPr sz="1500" kern="1200">
                <a:solidFill>
                  <a:schemeClr val="dk1"/>
                </a:solidFill>
                <a:latin typeface="+mn-lt"/>
                <a:ea typeface="+mn-ea"/>
                <a:cs typeface="+mn-cs"/>
              </a:defRPr>
            </a:lvl9pPr>
          </a:lstStyle>
          <a:p>
            <a:pPr marL="76200" indent="0">
              <a:buNone/>
            </a:pPr>
            <a:r>
              <a:rPr lang="en-US" sz="2000" dirty="0"/>
              <a:t>The difference is slightly different between the groups, and there is no obvious relationship between them</a:t>
            </a:r>
          </a:p>
        </p:txBody>
      </p:sp>
    </p:spTree>
    <p:extLst>
      <p:ext uri="{BB962C8B-B14F-4D97-AF65-F5344CB8AC3E}">
        <p14:creationId xmlns:p14="http://schemas.microsoft.com/office/powerpoint/2010/main" val="1408172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2743200" y="65314"/>
            <a:ext cx="2815771" cy="77651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Content </a:t>
            </a:r>
            <a:r>
              <a:rPr lang="en-US" dirty="0" smtClean="0"/>
              <a:t>Rating &amp; Installs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91" y="972457"/>
            <a:ext cx="7365266" cy="3933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4439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2" y="1168400"/>
            <a:ext cx="7975600" cy="3810000"/>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2910115" y="261257"/>
            <a:ext cx="2801257" cy="69668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Count of each </a:t>
            </a:r>
            <a:r>
              <a:rPr lang="en-US" dirty="0" smtClean="0"/>
              <a:t>Version for Android </a:t>
            </a:r>
            <a:r>
              <a:rPr lang="en-US" dirty="0" err="1" smtClean="0"/>
              <a:t>Ver</a:t>
            </a:r>
            <a:endParaRPr lang="en-US" dirty="0"/>
          </a:p>
        </p:txBody>
      </p:sp>
    </p:spTree>
    <p:extLst>
      <p:ext uri="{BB962C8B-B14F-4D97-AF65-F5344CB8AC3E}">
        <p14:creationId xmlns:p14="http://schemas.microsoft.com/office/powerpoint/2010/main" val="2473819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2750456" y="50800"/>
            <a:ext cx="2583543" cy="77651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 Rating </a:t>
            </a:r>
            <a:r>
              <a:rPr lang="en-US" dirty="0" smtClean="0"/>
              <a:t>&amp; Android </a:t>
            </a:r>
            <a:r>
              <a:rPr lang="en-US" dirty="0" err="1"/>
              <a:t>Ver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15" y="891721"/>
            <a:ext cx="4578385" cy="406400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171" y="891720"/>
            <a:ext cx="4245429" cy="4064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37309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p:txBody>
      </p:sp>
      <p:sp>
        <p:nvSpPr>
          <p:cNvPr id="4" name="Oval 3"/>
          <p:cNvSpPr/>
          <p:nvPr/>
        </p:nvSpPr>
        <p:spPr>
          <a:xfrm>
            <a:off x="3026228" y="72573"/>
            <a:ext cx="2808515" cy="8128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t>Time series plot of Last Updates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27" y="1037773"/>
            <a:ext cx="7674429" cy="38825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8002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a:p>
        </p:txBody>
      </p:sp>
      <p:sp>
        <p:nvSpPr>
          <p:cNvPr id="4" name="Oval 3"/>
          <p:cNvSpPr/>
          <p:nvPr/>
        </p:nvSpPr>
        <p:spPr>
          <a:xfrm>
            <a:off x="2648857" y="74384"/>
            <a:ext cx="3287485" cy="68217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Distribution of installs for different categories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38" y="830939"/>
            <a:ext cx="7907792" cy="342356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52438" y="4368801"/>
            <a:ext cx="7907792" cy="6603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So from this we can see that the category with the highest number of installs is gaming which is followed by communications which includes the apps like Instagram,Facebook ,etc ....</a:t>
            </a:r>
          </a:p>
        </p:txBody>
      </p:sp>
    </p:spTree>
    <p:extLst>
      <p:ext uri="{BB962C8B-B14F-4D97-AF65-F5344CB8AC3E}">
        <p14:creationId xmlns:p14="http://schemas.microsoft.com/office/powerpoint/2010/main" val="31486255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3011713" y="43541"/>
            <a:ext cx="2743201" cy="70394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Relationship between Size &amp; Rating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1" y="820056"/>
            <a:ext cx="7707086" cy="3483429"/>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22515" y="4448629"/>
            <a:ext cx="5660572" cy="442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It is clear that there is no relationship between Size &amp; Rating</a:t>
            </a:r>
          </a:p>
        </p:txBody>
      </p:sp>
    </p:spTree>
    <p:extLst>
      <p:ext uri="{BB962C8B-B14F-4D97-AF65-F5344CB8AC3E}">
        <p14:creationId xmlns:p14="http://schemas.microsoft.com/office/powerpoint/2010/main" val="42810584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3098800" y="94343"/>
            <a:ext cx="2902857" cy="55154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Relationship between Reviews &amp; Rating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86" y="856343"/>
            <a:ext cx="7663543" cy="3615871"/>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747486" y="4586514"/>
            <a:ext cx="5660572" cy="442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It is clear that there is no relationship between Reviews </a:t>
            </a:r>
            <a:r>
              <a:rPr lang="en-US" dirty="0" smtClean="0"/>
              <a:t>&amp; </a:t>
            </a:r>
            <a:r>
              <a:rPr lang="en-US" dirty="0"/>
              <a:t>Rating</a:t>
            </a:r>
          </a:p>
        </p:txBody>
      </p:sp>
    </p:spTree>
    <p:extLst>
      <p:ext uri="{BB962C8B-B14F-4D97-AF65-F5344CB8AC3E}">
        <p14:creationId xmlns:p14="http://schemas.microsoft.com/office/powerpoint/2010/main" val="1486586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27C3328-99A3-4B94-B791-639075BF4B7E}"/>
              </a:ext>
            </a:extLst>
          </p:cNvPr>
          <p:cNvSpPr>
            <a:spLocks noGrp="1"/>
          </p:cNvSpPr>
          <p:nvPr>
            <p:ph type="body" idx="1"/>
          </p:nvPr>
        </p:nvSpPr>
        <p:spPr>
          <a:xfrm>
            <a:off x="0" y="1016000"/>
            <a:ext cx="8515350" cy="3759932"/>
          </a:xfrm>
        </p:spPr>
        <p:txBody>
          <a:bodyPr/>
          <a:lstStyle/>
          <a:p>
            <a:r>
              <a:rPr lang="en-GB" sz="2000" dirty="0">
                <a:latin typeface="Arial" panose="020B0604020202020204" pitchFamily="34" charset="0"/>
                <a:cs typeface="Arial" panose="020B0604020202020204" pitchFamily="34" charset="0"/>
              </a:rPr>
              <a:t>Details about the </a:t>
            </a:r>
            <a:r>
              <a:rPr lang="en-GB" sz="2000" dirty="0" smtClean="0">
                <a:latin typeface="Arial" panose="020B0604020202020204" pitchFamily="34" charset="0"/>
                <a:cs typeface="Arial" panose="020B0604020202020204" pitchFamily="34" charset="0"/>
              </a:rPr>
              <a:t>dataset.</a:t>
            </a:r>
          </a:p>
          <a:p>
            <a:r>
              <a:rPr lang="en-US" sz="2000" dirty="0">
                <a:latin typeface="Arial" panose="020B0604020202020204" pitchFamily="34" charset="0"/>
                <a:cs typeface="Arial" panose="020B0604020202020204" pitchFamily="34" charset="0"/>
              </a:rPr>
              <a:t>Basic Data </a:t>
            </a:r>
            <a:r>
              <a:rPr lang="en-US" sz="2000" dirty="0" smtClean="0">
                <a:latin typeface="Arial" panose="020B0604020202020204" pitchFamily="34" charset="0"/>
                <a:cs typeface="Arial" panose="020B0604020202020204" pitchFamily="34" charset="0"/>
              </a:rPr>
              <a:t>Exploration(Understanding </a:t>
            </a: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Dataset).</a:t>
            </a:r>
          </a:p>
          <a:p>
            <a:r>
              <a:rPr lang="en-GB" sz="2000" dirty="0">
                <a:latin typeface="Arial" panose="020B0604020202020204" pitchFamily="34" charset="0"/>
                <a:cs typeface="Arial" panose="020B0604020202020204" pitchFamily="34" charset="0"/>
              </a:rPr>
              <a:t>Data </a:t>
            </a:r>
            <a:r>
              <a:rPr lang="en-GB" sz="2000" dirty="0" smtClean="0">
                <a:latin typeface="Arial" panose="020B0604020202020204" pitchFamily="34" charset="0"/>
                <a:cs typeface="Arial" panose="020B0604020202020204" pitchFamily="34" charset="0"/>
              </a:rPr>
              <a:t>processing &amp; Cleaning.</a:t>
            </a:r>
          </a:p>
          <a:p>
            <a:r>
              <a:rPr lang="en-GB" sz="2000" dirty="0">
                <a:latin typeface="Arial" panose="020B0604020202020204" pitchFamily="34" charset="0"/>
                <a:cs typeface="Arial" panose="020B0604020202020204" pitchFamily="34" charset="0"/>
              </a:rPr>
              <a:t>Exploratory Data Analysis (EDA) and B</a:t>
            </a:r>
            <a:r>
              <a:rPr lang="en-GB" sz="2000" dirty="0" smtClean="0">
                <a:latin typeface="Arial" panose="020B0604020202020204" pitchFamily="34" charset="0"/>
                <a:cs typeface="Arial" panose="020B0604020202020204" pitchFamily="34" charset="0"/>
              </a:rPr>
              <a:t>usiness Analysis.</a:t>
            </a:r>
          </a:p>
          <a:p>
            <a:r>
              <a:rPr lang="en-GB" sz="2000" dirty="0">
                <a:latin typeface="Arial" panose="020B0604020202020204" pitchFamily="34" charset="0"/>
                <a:cs typeface="Arial" panose="020B0604020202020204" pitchFamily="34" charset="0"/>
              </a:rPr>
              <a:t>Check co-relation in </a:t>
            </a:r>
            <a:r>
              <a:rPr lang="en-GB" sz="2000" dirty="0" smtClean="0">
                <a:latin typeface="Arial" panose="020B0604020202020204" pitchFamily="34" charset="0"/>
                <a:cs typeface="Arial" panose="020B0604020202020204" pitchFamily="34" charset="0"/>
              </a:rPr>
              <a:t>data.</a:t>
            </a:r>
          </a:p>
          <a:p>
            <a:r>
              <a:rPr lang="en-GB" sz="2000" dirty="0" smtClean="0">
                <a:latin typeface="Arial" panose="020B0604020202020204" pitchFamily="34" charset="0"/>
                <a:cs typeface="Arial" panose="020B0604020202020204" pitchFamily="34" charset="0"/>
              </a:rPr>
              <a:t>Model Building.</a:t>
            </a:r>
          </a:p>
          <a:p>
            <a:r>
              <a:rPr lang="en-GB" sz="2000" dirty="0" smtClean="0">
                <a:latin typeface="Arial" panose="020B0604020202020204" pitchFamily="34" charset="0"/>
                <a:cs typeface="Arial" panose="020B0604020202020204" pitchFamily="34" charset="0"/>
              </a:rPr>
              <a:t>Model </a:t>
            </a:r>
            <a:r>
              <a:rPr lang="en-GB" sz="2000" dirty="0">
                <a:latin typeface="Arial" panose="020B0604020202020204" pitchFamily="34" charset="0"/>
                <a:cs typeface="Arial" panose="020B0604020202020204" pitchFamily="34" charset="0"/>
              </a:rPr>
              <a:t>Performance </a:t>
            </a:r>
            <a:r>
              <a:rPr lang="en-GB" sz="2000" dirty="0" smtClean="0">
                <a:latin typeface="Arial" panose="020B0604020202020204" pitchFamily="34" charset="0"/>
                <a:cs typeface="Arial" panose="020B0604020202020204" pitchFamily="34" charset="0"/>
              </a:rPr>
              <a:t>Evaluation.</a:t>
            </a:r>
            <a:endParaRPr lang="en-GB" sz="2000" dirty="0">
              <a:latin typeface="Arial" panose="020B0604020202020204" pitchFamily="34" charset="0"/>
              <a:cs typeface="Arial" panose="020B0604020202020204" pitchFamily="34" charset="0"/>
            </a:endParaRPr>
          </a:p>
        </p:txBody>
      </p:sp>
      <p:sp>
        <p:nvSpPr>
          <p:cNvPr id="4" name="Horizontal Scroll 3"/>
          <p:cNvSpPr/>
          <p:nvPr/>
        </p:nvSpPr>
        <p:spPr>
          <a:xfrm>
            <a:off x="2460171" y="0"/>
            <a:ext cx="3664857" cy="863600"/>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800" dirty="0"/>
              <a:t>Table of Contents</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8856" y="667658"/>
            <a:ext cx="2158060" cy="3461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96675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2779485" y="65315"/>
            <a:ext cx="3193143" cy="7329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Relationship between Reviews &amp; Installs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971" y="863602"/>
            <a:ext cx="7678057" cy="3418113"/>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732971" y="4434114"/>
            <a:ext cx="4412343" cy="4281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we can see that apps with more installs tends to have more </a:t>
            </a:r>
            <a:r>
              <a:rPr lang="en-US" dirty="0" smtClean="0"/>
              <a:t>reviews.</a:t>
            </a:r>
            <a:endParaRPr lang="en-US" dirty="0"/>
          </a:p>
        </p:txBody>
      </p:sp>
    </p:spTree>
    <p:extLst>
      <p:ext uri="{BB962C8B-B14F-4D97-AF65-F5344CB8AC3E}">
        <p14:creationId xmlns:p14="http://schemas.microsoft.com/office/powerpoint/2010/main" val="2563269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3149600" y="79828"/>
            <a:ext cx="2728686" cy="68942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Relationship between Installs &amp; Size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69950"/>
            <a:ext cx="8229600" cy="34036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57200" y="4412343"/>
            <a:ext cx="6698343" cy="4281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It is clear that there is no relationship between Size &amp; Installs untill ``Installs = 10^8.5`` Then the value of the Size increases with an increase Installs.</a:t>
            </a:r>
          </a:p>
        </p:txBody>
      </p:sp>
    </p:spTree>
    <p:extLst>
      <p:ext uri="{BB962C8B-B14F-4D97-AF65-F5344CB8AC3E}">
        <p14:creationId xmlns:p14="http://schemas.microsoft.com/office/powerpoint/2010/main" val="1753968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sp>
        <p:nvSpPr>
          <p:cNvPr id="4" name="Oval 3"/>
          <p:cNvSpPr/>
          <p:nvPr/>
        </p:nvSpPr>
        <p:spPr>
          <a:xfrm>
            <a:off x="3055257" y="87086"/>
            <a:ext cx="3033486" cy="59508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Relationship between Price &amp; Installs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42" y="768350"/>
            <a:ext cx="7888515" cy="36068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627742" y="4513943"/>
            <a:ext cx="6658429" cy="4789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It is clear that there is no relationship between Price &amp; Installs untill ``Price = 10^2`` Then the value of the Installs decreases with an increase Price.</a:t>
            </a:r>
          </a:p>
        </p:txBody>
      </p:sp>
    </p:spTree>
    <p:extLst>
      <p:ext uri="{BB962C8B-B14F-4D97-AF65-F5344CB8AC3E}">
        <p14:creationId xmlns:p14="http://schemas.microsoft.com/office/powerpoint/2010/main" val="10807744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Oval 4"/>
          <p:cNvSpPr/>
          <p:nvPr/>
        </p:nvSpPr>
        <p:spPr>
          <a:xfrm>
            <a:off x="1081314" y="297543"/>
            <a:ext cx="6720115" cy="115388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What are the categories with, most number of reviews, highest rating, most revenue through installs, most number of installs?</a:t>
            </a:r>
            <a:br>
              <a:rPr lang="en-US" dirty="0"/>
            </a:br>
            <a:endParaRPr lang="en-US" dirty="0"/>
          </a:p>
        </p:txBody>
      </p:sp>
      <p:sp>
        <p:nvSpPr>
          <p:cNvPr id="6" name="Rectangle 5"/>
          <p:cNvSpPr/>
          <p:nvPr/>
        </p:nvSpPr>
        <p:spPr>
          <a:xfrm>
            <a:off x="1016000" y="1596571"/>
            <a:ext cx="6858000" cy="30334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76200" indent="0">
              <a:buNone/>
            </a:pPr>
            <a:r>
              <a:rPr lang="en-US" sz="1600" dirty="0">
                <a:latin typeface="Arial" panose="020B0604020202020204" pitchFamily="34" charset="0"/>
                <a:cs typeface="Arial" panose="020B0604020202020204" pitchFamily="34" charset="0"/>
              </a:rPr>
              <a:t>- Maximum number of reviews is of : Facebook with a value of 78158306.</a:t>
            </a:r>
          </a:p>
          <a:p>
            <a:pPr marL="76200" indent="0">
              <a:buNone/>
            </a:pPr>
            <a:r>
              <a:rPr lang="en-US" sz="1600" dirty="0">
                <a:latin typeface="Arial" panose="020B0604020202020204" pitchFamily="34" charset="0"/>
                <a:cs typeface="Arial" panose="020B0604020202020204" pitchFamily="34" charset="0"/>
              </a:rPr>
              <a:t>- Maximum price is of : I'm Rich - Trump Edition with a value of 400.0.</a:t>
            </a:r>
          </a:p>
          <a:p>
            <a:pPr marL="76200" indent="0">
              <a:buNone/>
            </a:pPr>
            <a:r>
              <a:rPr lang="en-US" sz="1600" dirty="0">
                <a:latin typeface="Arial" panose="020B0604020202020204" pitchFamily="34" charset="0"/>
                <a:cs typeface="Arial" panose="020B0604020202020204" pitchFamily="34" charset="0"/>
              </a:rPr>
              <a:t>- Maximum Rating is of : </a:t>
            </a:r>
            <a:r>
              <a:rPr lang="en-US" sz="1600" dirty="0" err="1">
                <a:latin typeface="Arial" panose="020B0604020202020204" pitchFamily="34" charset="0"/>
                <a:cs typeface="Arial" panose="020B0604020202020204" pitchFamily="34" charset="0"/>
              </a:rPr>
              <a:t>Hojiboy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Tojiboyev</a:t>
            </a:r>
            <a:r>
              <a:rPr lang="en-US" sz="1600" dirty="0">
                <a:latin typeface="Arial" panose="020B0604020202020204" pitchFamily="34" charset="0"/>
                <a:cs typeface="Arial" panose="020B0604020202020204" pitchFamily="34" charset="0"/>
              </a:rPr>
              <a:t> Life Hacks with a value of </a:t>
            </a:r>
            <a:r>
              <a:rPr lang="en-US" sz="1600" dirty="0" smtClean="0">
                <a:latin typeface="Arial" panose="020B0604020202020204" pitchFamily="34" charset="0"/>
                <a:cs typeface="Arial" panose="020B0604020202020204" pitchFamily="34" charset="0"/>
              </a:rPr>
              <a:t>   5.0</a:t>
            </a:r>
            <a:r>
              <a:rPr lang="en-US" sz="1600" dirty="0">
                <a:latin typeface="Arial" panose="020B0604020202020204" pitchFamily="34" charset="0"/>
                <a:cs typeface="Arial" panose="020B0604020202020204" pitchFamily="34" charset="0"/>
              </a:rPr>
              <a:t>.</a:t>
            </a:r>
          </a:p>
          <a:p>
            <a:pPr marL="76200" indent="0">
              <a:buNone/>
            </a:pPr>
            <a:r>
              <a:rPr lang="en-US" sz="1600" dirty="0">
                <a:latin typeface="Arial" panose="020B0604020202020204" pitchFamily="34" charset="0"/>
                <a:cs typeface="Arial" panose="020B0604020202020204" pitchFamily="34" charset="0"/>
              </a:rPr>
              <a:t>- Maximum number of installs is of : Google Play Books with a value of 1000000000.</a:t>
            </a:r>
          </a:p>
        </p:txBody>
      </p:sp>
    </p:spTree>
    <p:extLst>
      <p:ext uri="{BB962C8B-B14F-4D97-AF65-F5344CB8AC3E}">
        <p14:creationId xmlns:p14="http://schemas.microsoft.com/office/powerpoint/2010/main" val="114883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0"/>
            <a:ext cx="9144000" cy="5143500"/>
          </a:xfrm>
        </p:spPr>
        <p:txBody>
          <a:bodyPr/>
          <a:lstStyle/>
          <a:p>
            <a:pPr marL="76200" indent="0">
              <a:buNone/>
            </a:pPr>
            <a:endParaRPr lang="en-US" dirty="0"/>
          </a:p>
        </p:txBody>
      </p:sp>
      <p:sp>
        <p:nvSpPr>
          <p:cNvPr id="6" name="Horizontal Scroll 5"/>
          <p:cNvSpPr/>
          <p:nvPr/>
        </p:nvSpPr>
        <p:spPr>
          <a:xfrm>
            <a:off x="2684834" y="77821"/>
            <a:ext cx="3019280" cy="719847"/>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a:latin typeface="Arial" panose="020B0604020202020204" pitchFamily="34" charset="0"/>
                <a:cs typeface="Arial" panose="020B0604020202020204" pitchFamily="34" charset="0"/>
              </a:rPr>
              <a:t>Check co-relation in data</a:t>
            </a: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15" y="1258109"/>
            <a:ext cx="2103835" cy="284696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473" y="1031131"/>
            <a:ext cx="5159580" cy="3437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64350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marL="76200" indent="0">
              <a:buNone/>
            </a:pPr>
            <a:endParaRPr lang="ar-EG" dirty="0" smtClean="0"/>
          </a:p>
          <a:p>
            <a:pPr marL="76200" indent="0">
              <a:buNone/>
            </a:pPr>
            <a:endParaRPr lang="en-US" dirty="0" smtClean="0"/>
          </a:p>
          <a:p>
            <a:pPr>
              <a:buFont typeface="Wingdings" panose="05000000000000000000" pitchFamily="2" charset="2"/>
              <a:buChar char="§"/>
            </a:pPr>
            <a:r>
              <a:rPr lang="en-US" sz="2000" dirty="0" smtClean="0">
                <a:latin typeface="Arial" panose="020B0604020202020204" pitchFamily="34" charset="0"/>
                <a:cs typeface="Arial" panose="020B0604020202020204" pitchFamily="34" charset="0"/>
              </a:rPr>
              <a:t>I Separate Data into dependent </a:t>
            </a:r>
            <a:r>
              <a:rPr lang="en-US" sz="2000" dirty="0">
                <a:latin typeface="Arial" panose="020B0604020202020204" pitchFamily="34" charset="0"/>
                <a:cs typeface="Arial" panose="020B0604020202020204" pitchFamily="34" charset="0"/>
              </a:rPr>
              <a:t>&amp; independent features</a:t>
            </a:r>
          </a:p>
          <a:p>
            <a:pPr marL="533400" lvl="1" indent="0">
              <a:buNone/>
            </a:pPr>
            <a:r>
              <a:rPr lang="en-US" dirty="0" smtClean="0">
                <a:solidFill>
                  <a:srgbClr val="FF0000"/>
                </a:solidFill>
              </a:rPr>
              <a:t>Dependent Features </a:t>
            </a:r>
            <a:r>
              <a:rPr lang="en-US" dirty="0" smtClean="0">
                <a:sym typeface="Wingdings" panose="05000000000000000000" pitchFamily="2" charset="2"/>
              </a:rPr>
              <a:t> (</a:t>
            </a:r>
            <a:r>
              <a:rPr lang="en-US" sz="1700" dirty="0" smtClean="0">
                <a:latin typeface="Arial" panose="020B0604020202020204" pitchFamily="34" charset="0"/>
                <a:cs typeface="Arial" panose="020B0604020202020204" pitchFamily="34" charset="0"/>
                <a:sym typeface="Wingdings" panose="05000000000000000000" pitchFamily="2" charset="2"/>
              </a:rPr>
              <a:t>Rating</a:t>
            </a:r>
            <a:r>
              <a:rPr lang="en-US" dirty="0" smtClean="0">
                <a:sym typeface="Wingdings" panose="05000000000000000000" pitchFamily="2" charset="2"/>
              </a:rPr>
              <a:t>)</a:t>
            </a:r>
            <a:endParaRPr lang="en-US" dirty="0" smtClean="0"/>
          </a:p>
          <a:p>
            <a:pPr marL="533400" lvl="1" indent="0">
              <a:buNone/>
            </a:pPr>
            <a:r>
              <a:rPr lang="en-US" dirty="0" smtClean="0">
                <a:solidFill>
                  <a:srgbClr val="FF0000"/>
                </a:solidFill>
              </a:rPr>
              <a:t>Independent Feature </a:t>
            </a:r>
            <a:r>
              <a:rPr lang="en-US" dirty="0" smtClean="0">
                <a:sym typeface="Wingdings" panose="05000000000000000000" pitchFamily="2" charset="2"/>
              </a:rPr>
              <a:t> </a:t>
            </a:r>
            <a:r>
              <a:rPr lang="en-US" sz="1700" dirty="0" smtClean="0">
                <a:latin typeface="Arial" panose="020B0604020202020204" pitchFamily="34" charset="0"/>
                <a:cs typeface="Arial" panose="020B0604020202020204" pitchFamily="34" charset="0"/>
                <a:sym typeface="Wingdings" panose="05000000000000000000" pitchFamily="2" charset="2"/>
              </a:rPr>
              <a:t>(</a:t>
            </a:r>
            <a:r>
              <a:rPr lang="en-US" altLang="en-US" sz="1700" dirty="0" smtClean="0">
                <a:latin typeface="Arial" panose="020B0604020202020204" pitchFamily="34" charset="0"/>
                <a:cs typeface="Arial" panose="020B0604020202020204" pitchFamily="34" charset="0"/>
              </a:rPr>
              <a:t>Rating ,Reviews , Size, Installs ,Price , </a:t>
            </a:r>
            <a:r>
              <a:rPr lang="en-US" altLang="en-US" sz="1700" dirty="0" err="1" smtClean="0">
                <a:latin typeface="Arial" panose="020B0604020202020204" pitchFamily="34" charset="0"/>
                <a:cs typeface="Arial" panose="020B0604020202020204" pitchFamily="34" charset="0"/>
              </a:rPr>
              <a:t>Updated_Day</a:t>
            </a:r>
            <a:r>
              <a:rPr lang="en-US" altLang="en-US" sz="1700" dirty="0" smtClean="0">
                <a:latin typeface="Arial" panose="020B0604020202020204" pitchFamily="34" charset="0"/>
                <a:cs typeface="Arial" panose="020B0604020202020204" pitchFamily="34" charset="0"/>
              </a:rPr>
              <a:t>, </a:t>
            </a:r>
            <a:r>
              <a:rPr lang="en-US" altLang="en-US" sz="1700" dirty="0" err="1" smtClean="0">
                <a:latin typeface="Arial" panose="020B0604020202020204" pitchFamily="34" charset="0"/>
                <a:cs typeface="Arial" panose="020B0604020202020204" pitchFamily="34" charset="0"/>
              </a:rPr>
              <a:t>Updated_Month</a:t>
            </a:r>
            <a:r>
              <a:rPr lang="en-US" altLang="en-US" sz="1700" dirty="0" smtClean="0">
                <a:latin typeface="Arial" panose="020B0604020202020204" pitchFamily="34" charset="0"/>
                <a:cs typeface="Arial" panose="020B0604020202020204" pitchFamily="34" charset="0"/>
              </a:rPr>
              <a:t>, </a:t>
            </a:r>
            <a:r>
              <a:rPr lang="en-US" altLang="en-US" sz="1700" dirty="0" err="1" smtClean="0">
                <a:latin typeface="Arial" panose="020B0604020202020204" pitchFamily="34" charset="0"/>
                <a:cs typeface="Arial" panose="020B0604020202020204" pitchFamily="34" charset="0"/>
              </a:rPr>
              <a:t>Updated_Year</a:t>
            </a:r>
            <a:r>
              <a:rPr lang="en-US" altLang="en-US" sz="1700" dirty="0" smtClean="0">
                <a:latin typeface="Arial" panose="020B0604020202020204" pitchFamily="34" charset="0"/>
                <a:cs typeface="Arial" panose="020B0604020202020204" pitchFamily="34" charset="0"/>
              </a:rPr>
              <a:t>)</a:t>
            </a:r>
          </a:p>
          <a:p>
            <a:pPr marL="76200" indent="0">
              <a:buNone/>
            </a:pPr>
            <a:endParaRPr lang="en-US" sz="20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000" dirty="0" smtClean="0">
                <a:latin typeface="Arial" panose="020B0604020202020204" pitchFamily="34" charset="0"/>
                <a:cs typeface="Arial" panose="020B0604020202020204" pitchFamily="34" charset="0"/>
              </a:rPr>
              <a:t>I Spilt </a:t>
            </a:r>
            <a:r>
              <a:rPr lang="en-US" sz="2000" dirty="0">
                <a:latin typeface="Arial" panose="020B0604020202020204" pitchFamily="34" charset="0"/>
                <a:cs typeface="Arial" panose="020B0604020202020204" pitchFamily="34" charset="0"/>
              </a:rPr>
              <a:t>data into </a:t>
            </a:r>
            <a:r>
              <a:rPr lang="en-US" sz="2000" dirty="0" smtClean="0">
                <a:latin typeface="Arial" panose="020B0604020202020204" pitchFamily="34" charset="0"/>
                <a:cs typeface="Arial" panose="020B0604020202020204" pitchFamily="34" charset="0"/>
              </a:rPr>
              <a:t>for categories [ </a:t>
            </a:r>
            <a:r>
              <a:rPr lang="en-US" sz="2000" dirty="0" err="1" smtClean="0">
                <a:latin typeface="Arial" panose="020B0604020202020204" pitchFamily="34" charset="0"/>
                <a:cs typeface="Arial" panose="020B0604020202020204" pitchFamily="34" charset="0"/>
              </a:rPr>
              <a:t>x_train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x_test</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y_train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y_test</a:t>
            </a:r>
            <a:r>
              <a:rPr lang="en-US" sz="2000" dirty="0" smtClean="0">
                <a:latin typeface="Arial" panose="020B0604020202020204" pitchFamily="34" charset="0"/>
                <a:cs typeface="Arial" panose="020B0604020202020204" pitchFamily="34" charset="0"/>
              </a:rPr>
              <a:t> ]</a:t>
            </a:r>
          </a:p>
          <a:p>
            <a:pPr>
              <a:buFont typeface="Wingdings" panose="05000000000000000000" pitchFamily="2" charset="2"/>
              <a:buChar char="§"/>
            </a:pPr>
            <a:r>
              <a:rPr lang="en-US" sz="2000" dirty="0" smtClean="0">
                <a:latin typeface="Arial" panose="020B0604020202020204" pitchFamily="34" charset="0"/>
                <a:cs typeface="Arial" panose="020B0604020202020204" pitchFamily="34" charset="0"/>
              </a:rPr>
              <a:t>I Created </a:t>
            </a:r>
            <a:r>
              <a:rPr lang="en-US" sz="2000" dirty="0">
                <a:latin typeface="Arial" panose="020B0604020202020204" pitchFamily="34" charset="0"/>
                <a:cs typeface="Arial" panose="020B0604020202020204" pitchFamily="34" charset="0"/>
              </a:rPr>
              <a:t>a </a:t>
            </a:r>
            <a:r>
              <a:rPr lang="en-US" sz="2000" dirty="0" smtClean="0">
                <a:latin typeface="Arial" panose="020B0604020202020204" pitchFamily="34" charset="0"/>
                <a:cs typeface="Arial" panose="020B0604020202020204" pitchFamily="34" charset="0"/>
              </a:rPr>
              <a:t>Standard Scaler </a:t>
            </a:r>
            <a:r>
              <a:rPr lang="en-US" sz="2000" dirty="0">
                <a:latin typeface="Arial" panose="020B0604020202020204" pitchFamily="34" charset="0"/>
                <a:cs typeface="Arial" panose="020B0604020202020204" pitchFamily="34" charset="0"/>
              </a:rPr>
              <a:t>object to normalize the X train and test set feature </a:t>
            </a:r>
            <a:r>
              <a:rPr lang="en-US" sz="2000" dirty="0" smtClean="0">
                <a:latin typeface="Arial" panose="020B0604020202020204" pitchFamily="34" charset="0"/>
                <a:cs typeface="Arial" panose="020B0604020202020204" pitchFamily="34" charset="0"/>
              </a:rPr>
              <a:t>data.</a:t>
            </a:r>
          </a:p>
          <a:p>
            <a:pPr>
              <a:buFont typeface="Wingdings" panose="05000000000000000000" pitchFamily="2" charset="2"/>
              <a:buChar char="§"/>
            </a:pPr>
            <a:r>
              <a:rPr lang="en-US" sz="2000" dirty="0" smtClean="0">
                <a:latin typeface="Arial" panose="020B0604020202020204" pitchFamily="34" charset="0"/>
                <a:cs typeface="Arial" panose="020B0604020202020204" pitchFamily="34" charset="0"/>
              </a:rPr>
              <a:t>I Defined </a:t>
            </a:r>
            <a:r>
              <a:rPr lang="en-US" sz="2000" dirty="0">
                <a:latin typeface="Arial" panose="020B0604020202020204" pitchFamily="34" charset="0"/>
                <a:cs typeface="Arial" panose="020B0604020202020204" pitchFamily="34" charset="0"/>
              </a:rPr>
              <a:t>function For ML </a:t>
            </a:r>
            <a:r>
              <a:rPr lang="en-US" sz="2000" dirty="0" smtClean="0">
                <a:latin typeface="Arial" panose="020B0604020202020204" pitchFamily="34" charset="0"/>
                <a:cs typeface="Arial" panose="020B0604020202020204" pitchFamily="34" charset="0"/>
              </a:rPr>
              <a:t>model.</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I Used </a:t>
            </a:r>
            <a:r>
              <a:rPr lang="en-US" sz="2000" dirty="0" err="1" smtClean="0">
                <a:latin typeface="Arial" panose="020B0604020202020204" pitchFamily="34" charset="0"/>
                <a:cs typeface="Arial" panose="020B0604020202020204" pitchFamily="34" charset="0"/>
              </a:rPr>
              <a:t>GradientBoostingRegressor</a:t>
            </a:r>
            <a:r>
              <a:rPr lang="en-US" sz="2000" dirty="0" smtClean="0">
                <a:latin typeface="Arial" panose="020B0604020202020204" pitchFamily="34" charset="0"/>
                <a:cs typeface="Arial" panose="020B0604020202020204" pitchFamily="34" charset="0"/>
              </a:rPr>
              <a:t> Algorithm.</a:t>
            </a:r>
          </a:p>
          <a:p>
            <a:pPr marL="76200" indent="0">
              <a:buNone/>
            </a:pPr>
            <a:endParaRPr lang="en-US" sz="2000" dirty="0">
              <a:latin typeface="Arial" panose="020B0604020202020204" pitchFamily="34" charset="0"/>
              <a:cs typeface="Arial" panose="020B0604020202020204" pitchFamily="34" charset="0"/>
            </a:endParaRPr>
          </a:p>
        </p:txBody>
      </p:sp>
      <p:sp>
        <p:nvSpPr>
          <p:cNvPr id="2" name="Horizontal Scroll 1"/>
          <p:cNvSpPr/>
          <p:nvPr/>
        </p:nvSpPr>
        <p:spPr>
          <a:xfrm>
            <a:off x="3060970" y="84306"/>
            <a:ext cx="2439943" cy="830094"/>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76200" indent="0" algn="ctr">
              <a:buNone/>
            </a:pPr>
            <a:r>
              <a:rPr lang="en-GB" sz="1800" dirty="0">
                <a:latin typeface="Arial" panose="020B0604020202020204" pitchFamily="34" charset="0"/>
                <a:cs typeface="Arial" panose="020B0604020202020204" pitchFamily="34" charset="0"/>
              </a:rPr>
              <a:t>Models Building</a:t>
            </a:r>
            <a:endParaRPr lang="en-US" sz="1800" dirty="0"/>
          </a:p>
        </p:txBody>
      </p:sp>
      <p:sp>
        <p:nvSpPr>
          <p:cNvPr id="5" name="Rectangle 2"/>
          <p:cNvSpPr>
            <a:spLocks noChangeArrowheads="1"/>
          </p:cNvSpPr>
          <p:nvPr/>
        </p:nvSpPr>
        <p:spPr bwMode="auto">
          <a:xfrm>
            <a:off x="0" y="167044"/>
            <a:ext cx="14266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B4BCDE"/>
                </a:solidFill>
                <a:effectLst/>
                <a:latin typeface="Courier New" panose="02070309020205020404" pitchFamily="49" charset="0"/>
                <a:cs typeface="Courier New" panose="02070309020205020404" pitchFamily="49" charset="0"/>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92794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a:buFont typeface="Wingdings" panose="05000000000000000000" pitchFamily="2" charset="2"/>
              <a:buChar char="§"/>
            </a:pPr>
            <a:r>
              <a:rPr lang="en-US" altLang="en-US" dirty="0">
                <a:latin typeface="Arial" panose="020B0604020202020204" pitchFamily="34" charset="0"/>
                <a:cs typeface="Arial" panose="020B0604020202020204" pitchFamily="34" charset="0"/>
              </a:rPr>
              <a:t>Training score : 0.9989423757003361 </a:t>
            </a:r>
            <a:endParaRPr lang="en-US" altLang="en-US"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altLang="en-US" dirty="0" smtClean="0">
                <a:latin typeface="Arial" panose="020B0604020202020204" pitchFamily="34" charset="0"/>
                <a:cs typeface="Arial" panose="020B0604020202020204" pitchFamily="34" charset="0"/>
              </a:rPr>
              <a:t>Testing </a:t>
            </a:r>
            <a:r>
              <a:rPr lang="en-US" altLang="en-US" dirty="0">
                <a:latin typeface="Arial" panose="020B0604020202020204" pitchFamily="34" charset="0"/>
                <a:cs typeface="Arial" panose="020B0604020202020204" pitchFamily="34" charset="0"/>
              </a:rPr>
              <a:t>score : 1.0</a:t>
            </a:r>
            <a:r>
              <a:rPr lang="en-US" altLang="en-US" sz="800" dirty="0">
                <a:latin typeface="Arial" panose="020B0604020202020204" pitchFamily="34" charset="0"/>
                <a:cs typeface="Arial" panose="020B0604020202020204" pitchFamily="34" charset="0"/>
              </a:rPr>
              <a:t> </a:t>
            </a:r>
            <a:endParaRPr lang="en-US" altLang="en-US" sz="6000" dirty="0">
              <a:latin typeface="Arial" panose="020B0604020202020204" pitchFamily="34" charset="0"/>
              <a:cs typeface="Arial" panose="020B0604020202020204" pitchFamily="34" charset="0"/>
            </a:endParaRPr>
          </a:p>
          <a:p>
            <a:pPr marL="76200" indent="0">
              <a:buNone/>
            </a:pPr>
            <a:endParaRPr lang="en-US" dirty="0"/>
          </a:p>
          <a:p>
            <a:pPr>
              <a:buFont typeface="Wingdings" panose="05000000000000000000" pitchFamily="2" charset="2"/>
              <a:buChar char="§"/>
            </a:pPr>
            <a:r>
              <a:rPr lang="en-US" altLang="en-US" dirty="0">
                <a:latin typeface="Arial" panose="020B0604020202020204" pitchFamily="34" charset="0"/>
                <a:cs typeface="Arial" panose="020B0604020202020204" pitchFamily="34" charset="0"/>
              </a:rPr>
              <a:t>r2 score: 0.9971736381798373 </a:t>
            </a:r>
            <a:endParaRPr lang="en-US" altLang="en-US"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altLang="en-US" dirty="0" smtClean="0">
                <a:latin typeface="Arial" panose="020B0604020202020204" pitchFamily="34" charset="0"/>
                <a:cs typeface="Arial" panose="020B0604020202020204" pitchFamily="34" charset="0"/>
              </a:rPr>
              <a:t>MAE</a:t>
            </a:r>
            <a:r>
              <a:rPr lang="en-US" altLang="en-US" dirty="0">
                <a:latin typeface="Arial" panose="020B0604020202020204" pitchFamily="34" charset="0"/>
                <a:cs typeface="Arial" panose="020B0604020202020204" pitchFamily="34" charset="0"/>
              </a:rPr>
              <a:t>: 0.0026302856219799424 </a:t>
            </a:r>
            <a:endParaRPr lang="en-US" altLang="en-US"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altLang="en-US" dirty="0" smtClean="0">
                <a:latin typeface="Arial" panose="020B0604020202020204" pitchFamily="34" charset="0"/>
                <a:cs typeface="Arial" panose="020B0604020202020204" pitchFamily="34" charset="0"/>
              </a:rPr>
              <a:t>MSE</a:t>
            </a:r>
            <a:r>
              <a:rPr lang="en-US" altLang="en-US" dirty="0">
                <a:latin typeface="Arial" panose="020B0604020202020204" pitchFamily="34" charset="0"/>
                <a:cs typeface="Arial" panose="020B0604020202020204" pitchFamily="34" charset="0"/>
              </a:rPr>
              <a:t>: 0.0007752703082578146 </a:t>
            </a:r>
            <a:endParaRPr lang="en-US" altLang="en-US"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altLang="en-US" dirty="0" smtClean="0">
                <a:latin typeface="Arial" panose="020B0604020202020204" pitchFamily="34" charset="0"/>
                <a:cs typeface="Arial" panose="020B0604020202020204" pitchFamily="34" charset="0"/>
              </a:rPr>
              <a:t>RMSE</a:t>
            </a:r>
            <a:r>
              <a:rPr lang="en-US" altLang="en-US" dirty="0">
                <a:latin typeface="Arial" panose="020B0604020202020204" pitchFamily="34" charset="0"/>
                <a:cs typeface="Arial" panose="020B0604020202020204" pitchFamily="34" charset="0"/>
              </a:rPr>
              <a:t>: 0.027843676270525315</a:t>
            </a:r>
            <a:r>
              <a:rPr lang="en-US" altLang="en-US" sz="800" dirty="0">
                <a:latin typeface="Arial" panose="020B0604020202020204" pitchFamily="34" charset="0"/>
                <a:cs typeface="Arial" panose="020B0604020202020204" pitchFamily="34" charset="0"/>
              </a:rPr>
              <a:t> </a:t>
            </a:r>
            <a:endParaRPr lang="en-US" altLang="en-US" sz="6000" dirty="0">
              <a:latin typeface="Arial" panose="020B0604020202020204" pitchFamily="34" charset="0"/>
              <a:cs typeface="Arial" panose="020B0604020202020204" pitchFamily="34" charset="0"/>
            </a:endParaRPr>
          </a:p>
          <a:p>
            <a:pPr marL="76200" indent="0">
              <a:buNone/>
            </a:pPr>
            <a:endParaRPr lang="en-US" dirty="0" smtClean="0"/>
          </a:p>
          <a:p>
            <a:pPr marL="76200" indent="0">
              <a:buNone/>
            </a:pPr>
            <a:endParaRPr lang="en-US" dirty="0"/>
          </a:p>
        </p:txBody>
      </p:sp>
      <p:sp>
        <p:nvSpPr>
          <p:cNvPr id="4" name="Horizontal Scroll 3"/>
          <p:cNvSpPr/>
          <p:nvPr/>
        </p:nvSpPr>
        <p:spPr>
          <a:xfrm>
            <a:off x="2960914" y="0"/>
            <a:ext cx="2968171" cy="1008743"/>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800" dirty="0">
                <a:latin typeface="Arial" panose="020B0604020202020204" pitchFamily="34" charset="0"/>
                <a:cs typeface="Arial" panose="020B0604020202020204" pitchFamily="34" charset="0"/>
              </a:rPr>
              <a:t>Model Performance Evaluation</a:t>
            </a:r>
            <a:endParaRPr lang="en-US" sz="1800" dirty="0"/>
          </a:p>
        </p:txBody>
      </p:sp>
    </p:spTree>
    <p:extLst>
      <p:ext uri="{BB962C8B-B14F-4D97-AF65-F5344CB8AC3E}">
        <p14:creationId xmlns:p14="http://schemas.microsoft.com/office/powerpoint/2010/main" val="2158699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accent6">
              <a:lumMod val="40000"/>
              <a:lumOff val="60000"/>
            </a:schemeClr>
          </a:solidFill>
        </p:spPr>
        <p:txBody>
          <a:bodyPr/>
          <a:lstStyle/>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a:p>
            <a:pPr marL="76200" indent="0">
              <a:buNone/>
            </a:pPr>
            <a:endParaRPr lang="en-US" dirty="0" smtClean="0"/>
          </a:p>
          <a:p>
            <a:pPr marL="7620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719364"/>
            <a:ext cx="7634514" cy="3704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43588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7087" y="798285"/>
            <a:ext cx="6183086" cy="4230915"/>
          </a:xfrm>
        </p:spPr>
        <p:txBody>
          <a:bodyPr/>
          <a:lstStyle/>
          <a:p>
            <a:endParaRPr lang="en-US" sz="1400" dirty="0"/>
          </a:p>
          <a:p>
            <a:r>
              <a:rPr lang="en-US" sz="1600" dirty="0" smtClean="0">
                <a:latin typeface="Arial" panose="020B0604020202020204" pitchFamily="34" charset="0"/>
                <a:cs typeface="Arial" panose="020B0604020202020204" pitchFamily="34" charset="0"/>
              </a:rPr>
              <a:t>This </a:t>
            </a:r>
            <a:r>
              <a:rPr lang="en-US" sz="1600" dirty="0">
                <a:latin typeface="Arial" panose="020B0604020202020204" pitchFamily="34" charset="0"/>
                <a:cs typeface="Arial" panose="020B0604020202020204" pitchFamily="34" charset="0"/>
              </a:rPr>
              <a:t>information is scraped from the Google Play Store. This app information would not be available without it.</a:t>
            </a: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The </a:t>
            </a:r>
            <a:r>
              <a:rPr lang="en-US" sz="1600" dirty="0">
                <a:latin typeface="Arial" panose="020B0604020202020204" pitchFamily="34" charset="0"/>
                <a:cs typeface="Arial" panose="020B0604020202020204" pitchFamily="34" charset="0"/>
              </a:rPr>
              <a:t>Play Store apps data has enormous potential to drive app-making businesses to success. Actionable </a:t>
            </a:r>
            <a:r>
              <a:rPr lang="en-US" sz="1600" dirty="0" smtClean="0">
                <a:latin typeface="Arial" panose="020B0604020202020204" pitchFamily="34" charset="0"/>
                <a:cs typeface="Arial" panose="020B0604020202020204" pitchFamily="34" charset="0"/>
              </a:rPr>
              <a:t>insights </a:t>
            </a:r>
            <a:r>
              <a:rPr lang="en-US" sz="1600" dirty="0">
                <a:latin typeface="Arial" panose="020B0604020202020204" pitchFamily="34" charset="0"/>
                <a:cs typeface="Arial" panose="020B0604020202020204" pitchFamily="34" charset="0"/>
              </a:rPr>
              <a:t>can be drawn for developers to work on and capture the Android market</a:t>
            </a:r>
            <a:r>
              <a:rPr lang="en-US" sz="1600" dirty="0" smtClean="0">
                <a:latin typeface="Arial" panose="020B0604020202020204" pitchFamily="34" charset="0"/>
                <a:cs typeface="Arial" panose="020B0604020202020204" pitchFamily="34" charset="0"/>
              </a:rPr>
              <a:t>!</a:t>
            </a:r>
          </a:p>
          <a:p>
            <a:pPr marL="76200" indent="0">
              <a:buNone/>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Each app (row) has values for category, rating, size, and more</a:t>
            </a:r>
            <a:r>
              <a:rPr lang="en-US" sz="1600" dirty="0" smtClean="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Data </a:t>
            </a:r>
            <a:r>
              <a:rPr lang="en-US" sz="1600" dirty="0">
                <a:latin typeface="Arial" panose="020B0604020202020204" pitchFamily="34" charset="0"/>
                <a:cs typeface="Arial" panose="020B0604020202020204" pitchFamily="34" charset="0"/>
              </a:rPr>
              <a:t>Link </a:t>
            </a:r>
            <a:r>
              <a:rPr lang="en-US" sz="1600" dirty="0" smtClean="0">
                <a:latin typeface="Arial" panose="020B0604020202020204" pitchFamily="34" charset="0"/>
                <a:cs typeface="Arial" panose="020B0604020202020204" pitchFamily="34" charset="0"/>
                <a:hlinkClick r:id="rId2"/>
              </a:rPr>
              <a:t>://www.kaggle.com/lava18/google-play-store-apps</a:t>
            </a:r>
            <a:endParaRPr lang="en-US" sz="1600" dirty="0" smtClean="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
        <p:nvSpPr>
          <p:cNvPr id="4" name="Horizontal Scroll 3"/>
          <p:cNvSpPr/>
          <p:nvPr/>
        </p:nvSpPr>
        <p:spPr>
          <a:xfrm>
            <a:off x="2685143" y="0"/>
            <a:ext cx="2772229" cy="798285"/>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800" dirty="0" smtClean="0"/>
          </a:p>
          <a:p>
            <a:pPr algn="ctr"/>
            <a:r>
              <a:rPr lang="en-GB" sz="1800" dirty="0" smtClean="0"/>
              <a:t>Details </a:t>
            </a:r>
            <a:r>
              <a:rPr lang="en-GB" sz="1800" dirty="0"/>
              <a:t>about the dataset.</a:t>
            </a:r>
            <a:br>
              <a:rPr lang="en-GB" sz="1800" dirty="0"/>
            </a:br>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0" y="703943"/>
            <a:ext cx="2844799" cy="3294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5424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057" y="776515"/>
            <a:ext cx="9085943" cy="4245428"/>
          </a:xfrm>
        </p:spPr>
        <p:txBody>
          <a:bodyPr/>
          <a:lstStyle/>
          <a:p>
            <a:pPr marL="76200" indent="0">
              <a:buNone/>
            </a:pPr>
            <a:r>
              <a:rPr lang="en-US" sz="1600" b="1" dirty="0">
                <a:latin typeface="Arial" panose="020B0604020202020204" pitchFamily="34" charset="0"/>
                <a:cs typeface="Arial" panose="020B0604020202020204" pitchFamily="34" charset="0"/>
              </a:rPr>
              <a:t> We will check the below things:</a:t>
            </a:r>
          </a:p>
          <a:p>
            <a:pPr marL="76200" indent="0">
              <a:buNone/>
            </a:pPr>
            <a:r>
              <a:rPr lang="en-US" sz="1400" dirty="0" smtClean="0">
                <a:latin typeface="Arial" panose="020B0604020202020204" pitchFamily="34" charset="0"/>
                <a:cs typeface="Arial" panose="020B0604020202020204" pitchFamily="34" charset="0"/>
              </a:rPr>
              <a:t>- Head </a:t>
            </a:r>
            <a:r>
              <a:rPr lang="en-US" sz="1400" dirty="0">
                <a:latin typeface="Arial" panose="020B0604020202020204" pitchFamily="34" charset="0"/>
                <a:cs typeface="Arial" panose="020B0604020202020204" pitchFamily="34" charset="0"/>
              </a:rPr>
              <a:t>of the </a:t>
            </a:r>
            <a:r>
              <a:rPr lang="en-US" sz="1400" dirty="0" smtClean="0">
                <a:latin typeface="Arial" panose="020B0604020202020204" pitchFamily="34" charset="0"/>
                <a:cs typeface="Arial" panose="020B0604020202020204" pitchFamily="34" charset="0"/>
              </a:rPr>
              <a:t>dataset.</a:t>
            </a:r>
            <a:endParaRPr lang="en-US" sz="1400" dirty="0">
              <a:latin typeface="Arial" panose="020B0604020202020204" pitchFamily="34" charset="0"/>
              <a:cs typeface="Arial" panose="020B0604020202020204" pitchFamily="34" charset="0"/>
            </a:endParaRPr>
          </a:p>
          <a:p>
            <a:pPr marL="76200" indent="0">
              <a:buNone/>
            </a:pPr>
            <a:r>
              <a:rPr lang="en-US" sz="1400" dirty="0" smtClean="0">
                <a:latin typeface="Arial" panose="020B0604020202020204" pitchFamily="34" charset="0"/>
                <a:cs typeface="Arial" panose="020B0604020202020204" pitchFamily="34" charset="0"/>
              </a:rPr>
              <a:t>- The </a:t>
            </a:r>
            <a:r>
              <a:rPr lang="en-US" sz="1400" dirty="0">
                <a:latin typeface="Arial" panose="020B0604020202020204" pitchFamily="34" charset="0"/>
                <a:cs typeface="Arial" panose="020B0604020202020204" pitchFamily="34" charset="0"/>
              </a:rPr>
              <a:t>shape of the </a:t>
            </a:r>
            <a:r>
              <a:rPr lang="en-US" sz="1400" dirty="0" smtClean="0">
                <a:latin typeface="Arial" panose="020B0604020202020204" pitchFamily="34" charset="0"/>
                <a:cs typeface="Arial" panose="020B0604020202020204" pitchFamily="34" charset="0"/>
              </a:rPr>
              <a:t>dataset.</a:t>
            </a:r>
            <a:endParaRPr lang="en-US" sz="1400" dirty="0">
              <a:latin typeface="Arial" panose="020B0604020202020204" pitchFamily="34" charset="0"/>
              <a:cs typeface="Arial" panose="020B0604020202020204" pitchFamily="34" charset="0"/>
            </a:endParaRPr>
          </a:p>
          <a:p>
            <a:pPr marL="76200" indent="0">
              <a:buNone/>
            </a:pPr>
            <a:r>
              <a:rPr lang="en-US" sz="1400" dirty="0" smtClean="0">
                <a:latin typeface="Arial" panose="020B0604020202020204" pitchFamily="34" charset="0"/>
                <a:cs typeface="Arial" panose="020B0604020202020204" pitchFamily="34" charset="0"/>
              </a:rPr>
              <a:t>- Datatypes </a:t>
            </a:r>
            <a:r>
              <a:rPr lang="en-US" sz="1400" dirty="0">
                <a:latin typeface="Arial" panose="020B0604020202020204" pitchFamily="34" charset="0"/>
                <a:cs typeface="Arial" panose="020B0604020202020204" pitchFamily="34" charset="0"/>
              </a:rPr>
              <a:t>for every </a:t>
            </a:r>
            <a:r>
              <a:rPr lang="en-US" sz="1400" dirty="0" smtClean="0">
                <a:latin typeface="Arial" panose="020B0604020202020204" pitchFamily="34" charset="0"/>
                <a:cs typeface="Arial" panose="020B0604020202020204" pitchFamily="34" charset="0"/>
              </a:rPr>
              <a:t>column. </a:t>
            </a:r>
            <a:endParaRPr lang="en-US" sz="1400" dirty="0">
              <a:latin typeface="Arial" panose="020B0604020202020204" pitchFamily="34" charset="0"/>
              <a:cs typeface="Arial" panose="020B0604020202020204" pitchFamily="34" charset="0"/>
            </a:endParaRPr>
          </a:p>
          <a:p>
            <a:pPr marL="76200" indent="0">
              <a:buNone/>
            </a:pPr>
            <a:r>
              <a:rPr lang="en-US" sz="1400" dirty="0" smtClean="0">
                <a:latin typeface="Arial" panose="020B0604020202020204" pitchFamily="34" charset="0"/>
                <a:cs typeface="Arial" panose="020B0604020202020204" pitchFamily="34" charset="0"/>
              </a:rPr>
              <a:t>- Summary of </a:t>
            </a:r>
            <a:r>
              <a:rPr lang="en-US" sz="1400" dirty="0">
                <a:latin typeface="Arial" panose="020B0604020202020204" pitchFamily="34" charset="0"/>
                <a:cs typeface="Arial" panose="020B0604020202020204" pitchFamily="34" charset="0"/>
              </a:rPr>
              <a:t>the </a:t>
            </a:r>
            <a:r>
              <a:rPr lang="en-US" sz="1400" dirty="0" smtClean="0">
                <a:latin typeface="Arial" panose="020B0604020202020204" pitchFamily="34" charset="0"/>
                <a:cs typeface="Arial" panose="020B0604020202020204" pitchFamily="34" charset="0"/>
              </a:rPr>
              <a:t>dataset.</a:t>
            </a:r>
          </a:p>
          <a:p>
            <a:pPr>
              <a:buFontTx/>
              <a:buChar char="-"/>
            </a:pPr>
            <a:endParaRPr lang="en-US" sz="1400" dirty="0">
              <a:latin typeface="Arial" panose="020B0604020202020204" pitchFamily="34" charset="0"/>
              <a:cs typeface="Arial" panose="020B0604020202020204" pitchFamily="34" charset="0"/>
            </a:endParaRPr>
          </a:p>
        </p:txBody>
      </p:sp>
      <p:sp>
        <p:nvSpPr>
          <p:cNvPr id="4" name="Horizontal Scroll 3"/>
          <p:cNvSpPr/>
          <p:nvPr/>
        </p:nvSpPr>
        <p:spPr>
          <a:xfrm>
            <a:off x="2191657" y="0"/>
            <a:ext cx="4586514" cy="776514"/>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dirty="0"/>
              <a:t>Basic Data Exploration(Understanding the Dataset</a:t>
            </a:r>
            <a:r>
              <a:rPr lang="en-US" sz="1600" dirty="0" smtClean="0"/>
              <a:t>)</a:t>
            </a: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931885"/>
            <a:ext cx="8882743" cy="2090057"/>
          </a:xfrm>
          <a:prstGeom prst="rect">
            <a:avLst/>
          </a:prstGeom>
          <a:ln>
            <a:noFill/>
          </a:ln>
          <a:effectLst>
            <a:outerShdw blurRad="292100" dist="139700" dir="2700000" algn="tl" rotWithShape="0">
              <a:schemeClr val="bg2">
                <a:alpha val="65000"/>
              </a:schemeClr>
            </a:outerShdw>
          </a:effectLst>
        </p:spPr>
      </p:pic>
      <p:sp>
        <p:nvSpPr>
          <p:cNvPr id="6" name="Oval 5"/>
          <p:cNvSpPr/>
          <p:nvPr/>
        </p:nvSpPr>
        <p:spPr>
          <a:xfrm>
            <a:off x="3563256" y="2235200"/>
            <a:ext cx="2467429" cy="50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76200" indent="0" algn="ctr">
              <a:buNone/>
            </a:pPr>
            <a:r>
              <a:rPr lang="en-US" b="1" dirty="0">
                <a:latin typeface="Arial" panose="020B0604020202020204" pitchFamily="34" charset="0"/>
                <a:cs typeface="Arial" panose="020B0604020202020204" pitchFamily="34" charset="0"/>
              </a:rPr>
              <a:t>Head of the </a:t>
            </a:r>
            <a:r>
              <a:rPr lang="en-US" b="1" dirty="0" smtClean="0">
                <a:latin typeface="Arial" panose="020B0604020202020204" pitchFamily="34" charset="0"/>
                <a:cs typeface="Arial" panose="020B0604020202020204" pitchFamily="34" charset="0"/>
              </a:rPr>
              <a:t>dataset</a:t>
            </a:r>
            <a:endParaRPr lang="en-US" b="1"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15" y="616889"/>
            <a:ext cx="1908628" cy="1865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661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9314" y="-370114"/>
            <a:ext cx="9463314" cy="5513614"/>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lgn="ctr">
              <a:buNone/>
            </a:pPr>
            <a:r>
              <a:rPr lang="en-US" sz="1800" dirty="0" smtClean="0">
                <a:latin typeface="Arial" panose="020B0604020202020204" pitchFamily="34" charset="0"/>
                <a:cs typeface="Arial" panose="020B0604020202020204" pitchFamily="34" charset="0"/>
              </a:rPr>
              <a:t>    The </a:t>
            </a:r>
            <a:r>
              <a:rPr lang="en-US" sz="1800" dirty="0">
                <a:latin typeface="Arial" panose="020B0604020202020204" pitchFamily="34" charset="0"/>
                <a:cs typeface="Arial" panose="020B0604020202020204" pitchFamily="34" charset="0"/>
              </a:rPr>
              <a:t>data contains 10,841 rows and 14 </a:t>
            </a:r>
            <a:r>
              <a:rPr lang="en-US" sz="1800" dirty="0" smtClean="0">
                <a:latin typeface="Arial" panose="020B0604020202020204" pitchFamily="34" charset="0"/>
                <a:cs typeface="Arial" panose="020B0604020202020204" pitchFamily="34" charset="0"/>
              </a:rPr>
              <a:t>columns.</a:t>
            </a:r>
            <a:endParaRPr lang="en-US" sz="1800" dirty="0">
              <a:latin typeface="Arial" panose="020B0604020202020204" pitchFamily="34" charset="0"/>
              <a:cs typeface="Arial" panose="020B0604020202020204" pitchFamily="34" charset="0"/>
            </a:endParaRPr>
          </a:p>
        </p:txBody>
      </p:sp>
      <p:sp>
        <p:nvSpPr>
          <p:cNvPr id="4" name="Oval 3"/>
          <p:cNvSpPr/>
          <p:nvPr/>
        </p:nvSpPr>
        <p:spPr>
          <a:xfrm>
            <a:off x="3309257" y="-242820"/>
            <a:ext cx="2307772" cy="58782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The shape of the dataset</a:t>
            </a:r>
            <a:endParaRPr lang="en-US" dirty="0"/>
          </a:p>
        </p:txBody>
      </p:sp>
      <p:sp>
        <p:nvSpPr>
          <p:cNvPr id="7" name="Oval 6"/>
          <p:cNvSpPr/>
          <p:nvPr/>
        </p:nvSpPr>
        <p:spPr>
          <a:xfrm>
            <a:off x="-52612" y="1319947"/>
            <a:ext cx="2471055" cy="6168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Datatypes for every column</a:t>
            </a:r>
            <a:endParaRPr lang="en-US" dirty="0"/>
          </a:p>
        </p:txBody>
      </p:sp>
      <p:sp>
        <p:nvSpPr>
          <p:cNvPr id="10" name="Oval 9"/>
          <p:cNvSpPr/>
          <p:nvPr/>
        </p:nvSpPr>
        <p:spPr>
          <a:xfrm>
            <a:off x="4738915" y="1265332"/>
            <a:ext cx="2634343" cy="6096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Summary of the dataset</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116" y="2058361"/>
            <a:ext cx="6095998" cy="2963582"/>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101598" y="2058361"/>
            <a:ext cx="2569028" cy="29635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1- Category </a:t>
            </a:r>
            <a:r>
              <a:rPr lang="en-US" dirty="0">
                <a:sym typeface="Wingdings" panose="05000000000000000000" pitchFamily="2" charset="2"/>
              </a:rPr>
              <a:t> </a:t>
            </a:r>
            <a:r>
              <a:rPr lang="en-US" dirty="0"/>
              <a:t>object  </a:t>
            </a:r>
          </a:p>
          <a:p>
            <a:r>
              <a:rPr lang="en-US" dirty="0" smtClean="0"/>
              <a:t>2- </a:t>
            </a:r>
            <a:r>
              <a:rPr lang="en-US" dirty="0"/>
              <a:t>Rating </a:t>
            </a:r>
            <a:r>
              <a:rPr lang="en-US" dirty="0">
                <a:sym typeface="Wingdings" panose="05000000000000000000" pitchFamily="2" charset="2"/>
              </a:rPr>
              <a:t> </a:t>
            </a:r>
            <a:r>
              <a:rPr lang="en-US" dirty="0"/>
              <a:t>float64  </a:t>
            </a:r>
          </a:p>
          <a:p>
            <a:r>
              <a:rPr lang="en-US" dirty="0" smtClean="0"/>
              <a:t>3- </a:t>
            </a:r>
            <a:r>
              <a:rPr lang="en-US" dirty="0"/>
              <a:t>Reviews </a:t>
            </a:r>
            <a:r>
              <a:rPr lang="en-US" dirty="0">
                <a:sym typeface="Wingdings" panose="05000000000000000000" pitchFamily="2" charset="2"/>
              </a:rPr>
              <a:t> </a:t>
            </a:r>
            <a:r>
              <a:rPr lang="en-US" dirty="0"/>
              <a:t>int32  </a:t>
            </a:r>
          </a:p>
          <a:p>
            <a:r>
              <a:rPr lang="en-US" dirty="0" smtClean="0"/>
              <a:t>4- </a:t>
            </a:r>
            <a:r>
              <a:rPr lang="en-US" dirty="0"/>
              <a:t>Size </a:t>
            </a:r>
            <a:r>
              <a:rPr lang="en-US" dirty="0">
                <a:sym typeface="Wingdings" panose="05000000000000000000" pitchFamily="2" charset="2"/>
              </a:rPr>
              <a:t> </a:t>
            </a:r>
            <a:r>
              <a:rPr lang="en-US" dirty="0"/>
              <a:t>object </a:t>
            </a:r>
          </a:p>
          <a:p>
            <a:r>
              <a:rPr lang="en-US" dirty="0" smtClean="0"/>
              <a:t>5- </a:t>
            </a:r>
            <a:r>
              <a:rPr lang="en-US" dirty="0"/>
              <a:t>Installs </a:t>
            </a:r>
            <a:r>
              <a:rPr lang="en-US" dirty="0">
                <a:sym typeface="Wingdings" panose="05000000000000000000" pitchFamily="2" charset="2"/>
              </a:rPr>
              <a:t> </a:t>
            </a:r>
            <a:r>
              <a:rPr lang="en-US" dirty="0"/>
              <a:t>object</a:t>
            </a:r>
          </a:p>
          <a:p>
            <a:r>
              <a:rPr lang="en-US" dirty="0" smtClean="0"/>
              <a:t>6- </a:t>
            </a:r>
            <a:r>
              <a:rPr lang="en-US" dirty="0"/>
              <a:t>Type </a:t>
            </a:r>
            <a:r>
              <a:rPr lang="en-US" dirty="0">
                <a:sym typeface="Wingdings" panose="05000000000000000000" pitchFamily="2" charset="2"/>
              </a:rPr>
              <a:t> </a:t>
            </a:r>
            <a:r>
              <a:rPr lang="en-US" dirty="0"/>
              <a:t>object  </a:t>
            </a:r>
          </a:p>
          <a:p>
            <a:r>
              <a:rPr lang="en-US" dirty="0" smtClean="0"/>
              <a:t>7- </a:t>
            </a:r>
            <a:r>
              <a:rPr lang="en-US" dirty="0"/>
              <a:t>Price </a:t>
            </a:r>
            <a:r>
              <a:rPr lang="en-US" dirty="0">
                <a:sym typeface="Wingdings" panose="05000000000000000000" pitchFamily="2" charset="2"/>
              </a:rPr>
              <a:t> </a:t>
            </a:r>
            <a:r>
              <a:rPr lang="en-US" dirty="0"/>
              <a:t>object  </a:t>
            </a:r>
          </a:p>
          <a:p>
            <a:r>
              <a:rPr lang="en-US" dirty="0" smtClean="0"/>
              <a:t>8- </a:t>
            </a:r>
            <a:r>
              <a:rPr lang="en-US" dirty="0"/>
              <a:t>Content Rating </a:t>
            </a:r>
            <a:r>
              <a:rPr lang="en-US" dirty="0">
                <a:sym typeface="Wingdings" panose="05000000000000000000" pitchFamily="2" charset="2"/>
              </a:rPr>
              <a:t> </a:t>
            </a:r>
            <a:r>
              <a:rPr lang="en-US" dirty="0"/>
              <a:t>object  </a:t>
            </a:r>
          </a:p>
          <a:p>
            <a:r>
              <a:rPr lang="en-US" dirty="0" smtClean="0"/>
              <a:t>9- </a:t>
            </a:r>
            <a:r>
              <a:rPr lang="en-US" dirty="0"/>
              <a:t>Genres </a:t>
            </a:r>
            <a:r>
              <a:rPr lang="en-US" dirty="0">
                <a:sym typeface="Wingdings" panose="05000000000000000000" pitchFamily="2" charset="2"/>
              </a:rPr>
              <a:t> </a:t>
            </a:r>
            <a:r>
              <a:rPr lang="en-US" dirty="0"/>
              <a:t>object  </a:t>
            </a:r>
          </a:p>
          <a:p>
            <a:r>
              <a:rPr lang="en-US" dirty="0" smtClean="0"/>
              <a:t>10- </a:t>
            </a:r>
            <a:r>
              <a:rPr lang="en-US" dirty="0"/>
              <a:t>Last Updated </a:t>
            </a:r>
            <a:r>
              <a:rPr lang="en-US" dirty="0">
                <a:sym typeface="Wingdings" panose="05000000000000000000" pitchFamily="2" charset="2"/>
              </a:rPr>
              <a:t> </a:t>
            </a:r>
            <a:r>
              <a:rPr lang="en-US" dirty="0"/>
              <a:t>object  </a:t>
            </a:r>
          </a:p>
          <a:p>
            <a:r>
              <a:rPr lang="en-US" dirty="0" smtClean="0"/>
              <a:t>11- </a:t>
            </a:r>
            <a:r>
              <a:rPr lang="en-US" dirty="0"/>
              <a:t>Current </a:t>
            </a:r>
            <a:r>
              <a:rPr lang="en-US" dirty="0" err="1"/>
              <a:t>Ver</a:t>
            </a:r>
            <a:r>
              <a:rPr lang="en-US" dirty="0"/>
              <a:t> </a:t>
            </a:r>
            <a:r>
              <a:rPr lang="en-US" dirty="0">
                <a:sym typeface="Wingdings" panose="05000000000000000000" pitchFamily="2" charset="2"/>
              </a:rPr>
              <a:t> </a:t>
            </a:r>
            <a:r>
              <a:rPr lang="en-US" dirty="0"/>
              <a:t>object  </a:t>
            </a:r>
          </a:p>
          <a:p>
            <a:r>
              <a:rPr lang="en-US" dirty="0" smtClean="0"/>
              <a:t>12- </a:t>
            </a:r>
            <a:r>
              <a:rPr lang="en-US" dirty="0"/>
              <a:t>Android </a:t>
            </a:r>
            <a:r>
              <a:rPr lang="en-US" dirty="0" err="1"/>
              <a:t>Ver</a:t>
            </a:r>
            <a:r>
              <a:rPr lang="en-US" dirty="0"/>
              <a:t> </a:t>
            </a:r>
            <a:r>
              <a:rPr lang="en-US" dirty="0">
                <a:sym typeface="Wingdings" panose="05000000000000000000" pitchFamily="2" charset="2"/>
              </a:rPr>
              <a:t> </a:t>
            </a:r>
            <a:r>
              <a:rPr lang="en-US" dirty="0"/>
              <a:t>object</a:t>
            </a:r>
          </a:p>
        </p:txBody>
      </p:sp>
    </p:spTree>
    <p:extLst>
      <p:ext uri="{BB962C8B-B14F-4D97-AF65-F5344CB8AC3E}">
        <p14:creationId xmlns:p14="http://schemas.microsoft.com/office/powerpoint/2010/main" val="51024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marL="76200" indent="0">
              <a:buNone/>
            </a:pPr>
            <a:endParaRPr lang="en-US" dirty="0" smtClean="0"/>
          </a:p>
          <a:p>
            <a:pPr marL="76200" indent="0">
              <a:buNone/>
            </a:pPr>
            <a:endParaRPr lang="en-US" sz="1400" dirty="0" smtClean="0">
              <a:latin typeface="Arial" panose="020B0604020202020204" pitchFamily="34" charset="0"/>
              <a:cs typeface="Arial" panose="020B0604020202020204" pitchFamily="34" charset="0"/>
            </a:endParaRPr>
          </a:p>
          <a:p>
            <a:pPr marL="76200" indent="0">
              <a:buNone/>
            </a:pPr>
            <a:r>
              <a:rPr lang="en-US" sz="1400" dirty="0" smtClean="0">
                <a:latin typeface="Arial" panose="020B0604020202020204" pitchFamily="34" charset="0"/>
                <a:cs typeface="Arial" panose="020B0604020202020204" pitchFamily="34" charset="0"/>
              </a:rPr>
              <a:t>- Checking </a:t>
            </a:r>
            <a:r>
              <a:rPr lang="en-US" sz="1400" dirty="0">
                <a:latin typeface="Arial" panose="020B0604020202020204" pitchFamily="34" charset="0"/>
                <a:cs typeface="Arial" panose="020B0604020202020204" pitchFamily="34" charset="0"/>
              </a:rPr>
              <a:t>for null </a:t>
            </a:r>
            <a:r>
              <a:rPr lang="en-US" sz="1400" dirty="0" smtClean="0">
                <a:latin typeface="Arial" panose="020B0604020202020204" pitchFamily="34" charset="0"/>
                <a:cs typeface="Arial" panose="020B0604020202020204" pitchFamily="34" charset="0"/>
              </a:rPr>
              <a:t>values</a:t>
            </a:r>
          </a:p>
          <a:p>
            <a:pPr marL="76200" indent="0">
              <a:buNone/>
            </a:pPr>
            <a:r>
              <a:rPr lang="en-US" sz="1400" dirty="0" smtClean="0">
                <a:latin typeface="Arial" panose="020B0604020202020204" pitchFamily="34" charset="0"/>
                <a:cs typeface="Arial" panose="020B0604020202020204" pitchFamily="34" charset="0"/>
              </a:rPr>
              <a:t>- Check Quilters</a:t>
            </a:r>
            <a:endParaRPr lang="en-US" sz="1400" dirty="0">
              <a:latin typeface="Arial" panose="020B0604020202020204" pitchFamily="34" charset="0"/>
              <a:cs typeface="Arial" panose="020B0604020202020204" pitchFamily="34" charset="0"/>
            </a:endParaRPr>
          </a:p>
        </p:txBody>
      </p:sp>
      <p:sp>
        <p:nvSpPr>
          <p:cNvPr id="4" name="Horizontal Scroll 3"/>
          <p:cNvSpPr/>
          <p:nvPr/>
        </p:nvSpPr>
        <p:spPr>
          <a:xfrm>
            <a:off x="2423885" y="74382"/>
            <a:ext cx="3831772" cy="622303"/>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dirty="0">
                <a:latin typeface="Arial" panose="020B0604020202020204" pitchFamily="34" charset="0"/>
                <a:cs typeface="Arial" panose="020B0604020202020204" pitchFamily="34" charset="0"/>
              </a:rPr>
              <a:t>Data processing &amp; Cleaning</a:t>
            </a:r>
            <a:endParaRPr lang="en-US" sz="2000" dirty="0"/>
          </a:p>
        </p:txBody>
      </p:sp>
      <p:sp>
        <p:nvSpPr>
          <p:cNvPr id="5" name="Oval 4"/>
          <p:cNvSpPr/>
          <p:nvPr/>
        </p:nvSpPr>
        <p:spPr>
          <a:xfrm>
            <a:off x="3185885" y="1308098"/>
            <a:ext cx="1879600" cy="55154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Checking for null values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8" y="2010228"/>
            <a:ext cx="3726543" cy="298268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3780971" y="2666998"/>
            <a:ext cx="1117600" cy="8345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dirty="0"/>
              <a:t>I Clean missing values using Random Value Imputation Because This the </a:t>
            </a:r>
            <a:r>
              <a:rPr lang="en-US" sz="800" dirty="0" smtClean="0"/>
              <a:t>best </a:t>
            </a:r>
            <a:r>
              <a:rPr lang="en-US" sz="800" dirty="0"/>
              <a:t>way to </a:t>
            </a:r>
            <a:r>
              <a:rPr lang="en-US" sz="800" dirty="0" smtClean="0"/>
              <a:t>maintain distribution For </a:t>
            </a:r>
            <a:r>
              <a:rPr lang="en-US" sz="800" dirty="0"/>
              <a:t>each feature.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170" y="2010227"/>
            <a:ext cx="4093029" cy="298268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885" y="74382"/>
            <a:ext cx="2002972" cy="17290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4373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a:solidFill>
            <a:schemeClr val="bg1">
              <a:lumMod val="95000"/>
            </a:schemeClr>
          </a:solidFill>
        </p:spPr>
        <p:txBody>
          <a:bodyPr/>
          <a:lstStyle/>
          <a:p>
            <a:pPr marL="76200" indent="0">
              <a:buNone/>
            </a:pPr>
            <a:endParaRPr lang="en-US" dirty="0" smtClean="0"/>
          </a:p>
          <a:p>
            <a:pPr marL="76200" indent="0">
              <a:buNone/>
            </a:pPr>
            <a:endParaRPr lang="en-US" dirty="0"/>
          </a:p>
          <a:p>
            <a:pPr marL="76200" indent="0">
              <a:buNone/>
            </a:pPr>
            <a:endParaRPr lang="en-US" dirty="0"/>
          </a:p>
        </p:txBody>
      </p:sp>
      <p:sp>
        <p:nvSpPr>
          <p:cNvPr id="4" name="Oval 3"/>
          <p:cNvSpPr/>
          <p:nvPr/>
        </p:nvSpPr>
        <p:spPr>
          <a:xfrm>
            <a:off x="3265714" y="167538"/>
            <a:ext cx="2068286" cy="95006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76200" indent="0">
              <a:buNone/>
            </a:pPr>
            <a:r>
              <a:rPr lang="en-US" dirty="0">
                <a:latin typeface="Arial" panose="020B0604020202020204" pitchFamily="34" charset="0"/>
                <a:cs typeface="Arial" panose="020B0604020202020204" pitchFamily="34" charset="0"/>
              </a:rPr>
              <a:t>Check Quilters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2" y="1727200"/>
            <a:ext cx="9006115" cy="299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717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438400" y="420915"/>
            <a:ext cx="4200071" cy="10305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marL="76200" indent="0" algn="ctr">
              <a:buNone/>
            </a:pPr>
            <a:r>
              <a:rPr lang="en-US" sz="1400" dirty="0">
                <a:cs typeface="+mn-cs"/>
              </a:rPr>
              <a:t>I removed the outliers by replacing the extreme outliers with the largest normal value in the data and the lowest outliers with the lowest normal value in the </a:t>
            </a:r>
            <a:r>
              <a:rPr lang="en-US" sz="1400" dirty="0" smtClean="0">
                <a:cs typeface="+mn-cs"/>
              </a:rPr>
              <a:t>data</a:t>
            </a:r>
            <a:r>
              <a:rPr lang="ar-EG" sz="1400" dirty="0" smtClean="0">
                <a:cs typeface="+mn-cs"/>
              </a:rPr>
              <a:t>.</a:t>
            </a:r>
            <a:endParaRPr lang="en-US" sz="1400" dirty="0">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43" y="1836057"/>
            <a:ext cx="8984343" cy="289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0620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2640</TotalTime>
  <Words>1072</Words>
  <Application>Microsoft Office PowerPoint</Application>
  <PresentationFormat>On-screen Show (16:9)</PresentationFormat>
  <Paragraphs>261</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Calibri</vt:lpstr>
      <vt:lpstr>Georgia</vt:lpstr>
      <vt:lpstr>Gill Sans MT</vt:lpstr>
      <vt:lpstr>Ink Free</vt:lpstr>
      <vt:lpstr>Calibri Light</vt:lpstr>
      <vt:lpstr>Arial</vt:lpstr>
      <vt:lpstr>Wingdings</vt:lpstr>
      <vt:lpstr>Cairo</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Mohamed</dc:creator>
  <cp:lastModifiedBy>Ahmed Mohamed</cp:lastModifiedBy>
  <cp:revision>54</cp:revision>
  <dcterms:modified xsi:type="dcterms:W3CDTF">2021-10-05T11:51:18Z</dcterms:modified>
</cp:coreProperties>
</file>